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99" r:id="rId2"/>
    <p:sldId id="412" r:id="rId3"/>
    <p:sldId id="413" r:id="rId4"/>
    <p:sldId id="414" r:id="rId5"/>
    <p:sldId id="415" r:id="rId6"/>
    <p:sldId id="416" r:id="rId7"/>
    <p:sldId id="417" r:id="rId8"/>
    <p:sldId id="418" r:id="rId9"/>
    <p:sldId id="419" r:id="rId10"/>
    <p:sldId id="356" r:id="rId11"/>
    <p:sldId id="406" r:id="rId12"/>
    <p:sldId id="383" r:id="rId13"/>
    <p:sldId id="394" r:id="rId14"/>
    <p:sldId id="407" r:id="rId15"/>
    <p:sldId id="408" r:id="rId16"/>
    <p:sldId id="409" r:id="rId17"/>
    <p:sldId id="410" r:id="rId18"/>
    <p:sldId id="386" r:id="rId1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07FC80-A7C8-F503-2EB7-B6565FCF2028}" name="Schuring JG, Jeanet" initials="SJ" userId="S::j.g.schuring@pl.hanze.nl::63b59351-13d7-41c8-8b4c-574f41abd207" providerId="AD"/>
  <p188:author id="{837C3A9D-88D6-3E3F-7187-F6BE7F920D6A}" name="Beer EPW de, Erwin" initials="BEdE" userId="S::e.p.w.de.beer@pl.hanze.nl::83e41132-ee43-4230-b86c-25a6349d9933" providerId="AD"/>
  <p188:author id="{77EAD7ED-D300-29B7-FB02-873668F455A5}" name="Helmantel S, Saskia" initials="HSS" userId="S::s.helmantel@pl.hanze.nl::a04aa018-0f18-4d6c-975c-dadc15130e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9482"/>
    <a:srgbClr val="347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E7778-C4B2-4CD5-909F-B44F2C80A2AA}" v="258" dt="2023-10-30T12:01:18.72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32" autoAdjust="0"/>
    <p:restoredTop sz="94660"/>
  </p:normalViewPr>
  <p:slideViewPr>
    <p:cSldViewPr snapToGrid="0">
      <p:cViewPr varScale="1">
        <p:scale>
          <a:sx n="78" d="100"/>
          <a:sy n="78" d="100"/>
        </p:scale>
        <p:origin x="29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A528-6EF8-4129-A66E-6AACC00A14A8}" type="doc">
      <dgm:prSet loTypeId="urn:microsoft.com/office/officeart/2005/8/layout/hList7" loCatId="list" qsTypeId="urn:microsoft.com/office/officeart/2005/8/quickstyle/3d9" qsCatId="3D" csTypeId="urn:microsoft.com/office/officeart/2005/8/colors/accent1_2" csCatId="accent1" phldr="1"/>
      <dgm:spPr/>
    </dgm:pt>
    <dgm:pt modelId="{E6E2469D-35AC-43F4-93D3-CCBEA0BC0665}">
      <dgm:prSet phldrT="[Tekst]" custT="1"/>
      <dgm:spPr>
        <a:solidFill>
          <a:srgbClr val="0070C0"/>
        </a:solidFill>
      </dgm:spPr>
      <dgm:t>
        <a:bodyPr/>
        <a:lstStyle/>
        <a:p>
          <a:r>
            <a:rPr lang="nl-NL" sz="2400" b="1"/>
            <a:t>Mbo-4</a:t>
          </a:r>
          <a:br>
            <a:rPr lang="nl-NL" sz="1300"/>
          </a:br>
          <a:r>
            <a:rPr lang="nl-NL" sz="1300"/>
            <a:t>Operationeel</a:t>
          </a:r>
        </a:p>
        <a:p>
          <a:r>
            <a:rPr lang="nl-NL" sz="1300"/>
            <a:t>Verrichten</a:t>
          </a:r>
        </a:p>
        <a:p>
          <a:r>
            <a:rPr lang="nl-NL" sz="1300"/>
            <a:t>Uitvoeren</a:t>
          </a:r>
        </a:p>
      </dgm:t>
    </dgm:pt>
    <dgm:pt modelId="{DFDFFB03-3978-448F-8F18-B1F70778BD83}" type="parTrans" cxnId="{AE24DAE8-E9E5-401B-8762-E8B6648ACC15}">
      <dgm:prSet/>
      <dgm:spPr/>
      <dgm:t>
        <a:bodyPr/>
        <a:lstStyle/>
        <a:p>
          <a:endParaRPr lang="nl-NL"/>
        </a:p>
      </dgm:t>
    </dgm:pt>
    <dgm:pt modelId="{39F6265F-92A2-4F88-891B-621DC27DDF9A}" type="sibTrans" cxnId="{AE24DAE8-E9E5-401B-8762-E8B6648ACC15}">
      <dgm:prSet/>
      <dgm:spPr/>
      <dgm:t>
        <a:bodyPr/>
        <a:lstStyle/>
        <a:p>
          <a:endParaRPr lang="nl-NL"/>
        </a:p>
      </dgm:t>
    </dgm:pt>
    <dgm:pt modelId="{BC69F4F4-1CE2-40C7-9ACD-9E6011A915B2}">
      <dgm:prSet phldrT="[Tekst]" custT="1"/>
      <dgm:spPr>
        <a:solidFill>
          <a:srgbClr val="0070C0"/>
        </a:solidFill>
      </dgm:spPr>
      <dgm:t>
        <a:bodyPr/>
        <a:lstStyle/>
        <a:p>
          <a:r>
            <a:rPr lang="nl-NL" sz="2400" b="1" dirty="0"/>
            <a:t>Ad</a:t>
          </a:r>
          <a:br>
            <a:rPr lang="nl-NL" sz="1300" dirty="0"/>
          </a:br>
          <a:r>
            <a:rPr lang="nl-NL" sz="1300" dirty="0"/>
            <a:t>Tactisch</a:t>
          </a:r>
        </a:p>
        <a:p>
          <a:r>
            <a:rPr lang="nl-NL" sz="1300" dirty="0"/>
            <a:t>Inrichten</a:t>
          </a:r>
        </a:p>
        <a:p>
          <a:r>
            <a:rPr lang="nl-NL" sz="1300" dirty="0"/>
            <a:t>Beleid</a:t>
          </a:r>
        </a:p>
      </dgm:t>
    </dgm:pt>
    <dgm:pt modelId="{7415E30B-A186-4942-9107-2FA9B5FFDE81}" type="parTrans" cxnId="{C27B2F0E-7DE2-4BD7-B082-A77A5E56E25B}">
      <dgm:prSet/>
      <dgm:spPr/>
      <dgm:t>
        <a:bodyPr/>
        <a:lstStyle/>
        <a:p>
          <a:endParaRPr lang="nl-NL"/>
        </a:p>
      </dgm:t>
    </dgm:pt>
    <dgm:pt modelId="{5172218A-54F8-498E-9C49-8434877F4FD3}" type="sibTrans" cxnId="{C27B2F0E-7DE2-4BD7-B082-A77A5E56E25B}">
      <dgm:prSet/>
      <dgm:spPr/>
      <dgm:t>
        <a:bodyPr/>
        <a:lstStyle/>
        <a:p>
          <a:endParaRPr lang="nl-NL"/>
        </a:p>
      </dgm:t>
    </dgm:pt>
    <dgm:pt modelId="{CCF76B80-475F-49E1-BB60-4B54B20763D8}">
      <dgm:prSet phldrT="[Tekst]" custT="1"/>
      <dgm:spPr>
        <a:solidFill>
          <a:srgbClr val="0070C0"/>
        </a:solidFill>
      </dgm:spPr>
      <dgm:t>
        <a:bodyPr/>
        <a:lstStyle/>
        <a:p>
          <a:r>
            <a:rPr lang="nl-NL" sz="2400" b="1"/>
            <a:t>Ba</a:t>
          </a:r>
          <a:br>
            <a:rPr lang="nl-NL" sz="1300"/>
          </a:br>
          <a:r>
            <a:rPr lang="nl-NL" sz="1300"/>
            <a:t>Strategisch</a:t>
          </a:r>
        </a:p>
        <a:p>
          <a:r>
            <a:rPr lang="nl-NL" sz="1300"/>
            <a:t>Richten</a:t>
          </a:r>
        </a:p>
        <a:p>
          <a:r>
            <a:rPr lang="nl-NL" sz="1300"/>
            <a:t>Visie</a:t>
          </a:r>
        </a:p>
      </dgm:t>
    </dgm:pt>
    <dgm:pt modelId="{3B9AF282-2D6B-4DC3-85D2-9FA55FD38334}" type="parTrans" cxnId="{D856ABA1-D6BC-4B6E-B5DD-EDBEB80F899C}">
      <dgm:prSet/>
      <dgm:spPr/>
      <dgm:t>
        <a:bodyPr/>
        <a:lstStyle/>
        <a:p>
          <a:endParaRPr lang="nl-NL"/>
        </a:p>
      </dgm:t>
    </dgm:pt>
    <dgm:pt modelId="{04AC3573-0C70-46C8-82FA-FB45E231EE32}" type="sibTrans" cxnId="{D856ABA1-D6BC-4B6E-B5DD-EDBEB80F899C}">
      <dgm:prSet/>
      <dgm:spPr/>
      <dgm:t>
        <a:bodyPr/>
        <a:lstStyle/>
        <a:p>
          <a:endParaRPr lang="nl-NL"/>
        </a:p>
      </dgm:t>
    </dgm:pt>
    <dgm:pt modelId="{1D141702-469B-4136-93E2-9C27C007B7AB}" type="pres">
      <dgm:prSet presAssocID="{0C02A528-6EF8-4129-A66E-6AACC00A14A8}" presName="Name0" presStyleCnt="0">
        <dgm:presLayoutVars>
          <dgm:dir/>
          <dgm:resizeHandles val="exact"/>
        </dgm:presLayoutVars>
      </dgm:prSet>
      <dgm:spPr/>
    </dgm:pt>
    <dgm:pt modelId="{A2B8485A-ABD4-4F65-A06B-81A7A15760AE}" type="pres">
      <dgm:prSet presAssocID="{0C02A528-6EF8-4129-A66E-6AACC00A14A8}" presName="fgShape" presStyleLbl="fgShp" presStyleIdx="0" presStyleCnt="1"/>
      <dgm:spPr>
        <a:solidFill>
          <a:srgbClr val="DDDDDD"/>
        </a:solidFill>
      </dgm:spPr>
    </dgm:pt>
    <dgm:pt modelId="{E2BDF4F5-DD0F-4A1C-BCB3-51FF552CB0A9}" type="pres">
      <dgm:prSet presAssocID="{0C02A528-6EF8-4129-A66E-6AACC00A14A8}" presName="linComp" presStyleCnt="0"/>
      <dgm:spPr/>
    </dgm:pt>
    <dgm:pt modelId="{D10EB8D2-5882-476A-9291-456E65713983}" type="pres">
      <dgm:prSet presAssocID="{E6E2469D-35AC-43F4-93D3-CCBEA0BC0665}" presName="compNode" presStyleCnt="0"/>
      <dgm:spPr/>
    </dgm:pt>
    <dgm:pt modelId="{BD9002C7-6FAA-4CDF-9D69-2F2BFF397A12}" type="pres">
      <dgm:prSet presAssocID="{E6E2469D-35AC-43F4-93D3-CCBEA0BC0665}" presName="bkgdShape" presStyleLbl="node1" presStyleIdx="0" presStyleCnt="3"/>
      <dgm:spPr/>
    </dgm:pt>
    <dgm:pt modelId="{40426D4B-2BE3-4114-AA66-E25A36296984}" type="pres">
      <dgm:prSet presAssocID="{E6E2469D-35AC-43F4-93D3-CCBEA0BC0665}" presName="nodeTx" presStyleLbl="node1" presStyleIdx="0" presStyleCnt="3">
        <dgm:presLayoutVars>
          <dgm:bulletEnabled val="1"/>
        </dgm:presLayoutVars>
      </dgm:prSet>
      <dgm:spPr/>
    </dgm:pt>
    <dgm:pt modelId="{F23FF4FB-7FFC-4E30-A0C3-67DE7B474D2C}" type="pres">
      <dgm:prSet presAssocID="{E6E2469D-35AC-43F4-93D3-CCBEA0BC0665}" presName="invisiNode" presStyleLbl="node1" presStyleIdx="0" presStyleCnt="3"/>
      <dgm:spPr/>
    </dgm:pt>
    <dgm:pt modelId="{A8796DEC-000F-44D6-913E-FD455125FB3C}" type="pres">
      <dgm:prSet presAssocID="{E6E2469D-35AC-43F4-93D3-CCBEA0BC066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EFE67038-82BA-48B7-8628-E73662565A23}" type="pres">
      <dgm:prSet presAssocID="{39F6265F-92A2-4F88-891B-621DC27DDF9A}" presName="sibTrans" presStyleLbl="sibTrans2D1" presStyleIdx="0" presStyleCnt="0"/>
      <dgm:spPr/>
    </dgm:pt>
    <dgm:pt modelId="{6E8F00B4-026F-4027-A109-A6165BA1AECA}" type="pres">
      <dgm:prSet presAssocID="{BC69F4F4-1CE2-40C7-9ACD-9E6011A915B2}" presName="compNode" presStyleCnt="0"/>
      <dgm:spPr/>
    </dgm:pt>
    <dgm:pt modelId="{2A515415-0FEF-46F9-8FA6-96B78E255732}" type="pres">
      <dgm:prSet presAssocID="{BC69F4F4-1CE2-40C7-9ACD-9E6011A915B2}" presName="bkgdShape" presStyleLbl="node1" presStyleIdx="1" presStyleCnt="3" custLinFactNeighborY="72953"/>
      <dgm:spPr/>
    </dgm:pt>
    <dgm:pt modelId="{BB736B24-C367-4039-BEB1-B42F4C666698}" type="pres">
      <dgm:prSet presAssocID="{BC69F4F4-1CE2-40C7-9ACD-9E6011A915B2}" presName="nodeTx" presStyleLbl="node1" presStyleIdx="1" presStyleCnt="3">
        <dgm:presLayoutVars>
          <dgm:bulletEnabled val="1"/>
        </dgm:presLayoutVars>
      </dgm:prSet>
      <dgm:spPr/>
    </dgm:pt>
    <dgm:pt modelId="{2DAF83C4-34D9-4EB1-9E21-43940D4EF521}" type="pres">
      <dgm:prSet presAssocID="{BC69F4F4-1CE2-40C7-9ACD-9E6011A915B2}" presName="invisiNode" presStyleLbl="node1" presStyleIdx="1" presStyleCnt="3"/>
      <dgm:spPr/>
    </dgm:pt>
    <dgm:pt modelId="{574EBF71-5041-44AC-8060-56C8321995FC}" type="pres">
      <dgm:prSet presAssocID="{BC69F4F4-1CE2-40C7-9ACD-9E6011A915B2}"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8BA73C78-B33C-4FF3-A935-CF376718B732}" type="pres">
      <dgm:prSet presAssocID="{5172218A-54F8-498E-9C49-8434877F4FD3}" presName="sibTrans" presStyleLbl="sibTrans2D1" presStyleIdx="0" presStyleCnt="0"/>
      <dgm:spPr/>
    </dgm:pt>
    <dgm:pt modelId="{EADAA016-78A0-4CFD-9A64-A49CE9C41A82}" type="pres">
      <dgm:prSet presAssocID="{CCF76B80-475F-49E1-BB60-4B54B20763D8}" presName="compNode" presStyleCnt="0"/>
      <dgm:spPr/>
    </dgm:pt>
    <dgm:pt modelId="{DCE04AFC-37C6-4D12-A39C-E8F263B3B49A}" type="pres">
      <dgm:prSet presAssocID="{CCF76B80-475F-49E1-BB60-4B54B20763D8}" presName="bkgdShape" presStyleLbl="node1" presStyleIdx="2" presStyleCnt="3"/>
      <dgm:spPr/>
    </dgm:pt>
    <dgm:pt modelId="{7B1EDE6B-A38E-4170-BF03-9441810BA019}" type="pres">
      <dgm:prSet presAssocID="{CCF76B80-475F-49E1-BB60-4B54B20763D8}" presName="nodeTx" presStyleLbl="node1" presStyleIdx="2" presStyleCnt="3">
        <dgm:presLayoutVars>
          <dgm:bulletEnabled val="1"/>
        </dgm:presLayoutVars>
      </dgm:prSet>
      <dgm:spPr/>
    </dgm:pt>
    <dgm:pt modelId="{E3F24FF4-31FF-47FA-B855-15EBCC408077}" type="pres">
      <dgm:prSet presAssocID="{CCF76B80-475F-49E1-BB60-4B54B20763D8}" presName="invisiNode" presStyleLbl="node1" presStyleIdx="2" presStyleCnt="3"/>
      <dgm:spPr/>
    </dgm:pt>
    <dgm:pt modelId="{A559E567-B098-4BF5-BC05-1D5E316DA41F}" type="pres">
      <dgm:prSet presAssocID="{CCF76B80-475F-49E1-BB60-4B54B20763D8}" presName="imagNode" presStyleLbl="fgImgPlace1" presStyleIdx="2" presStyleCnt="3"/>
      <dgm:spPr>
        <a:blipFill>
          <a:blip xmlns:r="http://schemas.openxmlformats.org/officeDocument/2006/relationships" r:embed="rId3"/>
          <a:srcRect/>
          <a:stretch>
            <a:fillRect/>
          </a:stretch>
        </a:blipFill>
      </dgm:spPr>
    </dgm:pt>
  </dgm:ptLst>
  <dgm:cxnLst>
    <dgm:cxn modelId="{C27B2F0E-7DE2-4BD7-B082-A77A5E56E25B}" srcId="{0C02A528-6EF8-4129-A66E-6AACC00A14A8}" destId="{BC69F4F4-1CE2-40C7-9ACD-9E6011A915B2}" srcOrd="1" destOrd="0" parTransId="{7415E30B-A186-4942-9107-2FA9B5FFDE81}" sibTransId="{5172218A-54F8-498E-9C49-8434877F4FD3}"/>
    <dgm:cxn modelId="{69EB4D66-739A-428D-A561-4CCE9809498F}" type="presOf" srcId="{CCF76B80-475F-49E1-BB60-4B54B20763D8}" destId="{7B1EDE6B-A38E-4170-BF03-9441810BA019}" srcOrd="1" destOrd="0" presId="urn:microsoft.com/office/officeart/2005/8/layout/hList7"/>
    <dgm:cxn modelId="{4C00036C-976E-4A18-BE0B-5FA4DFE729B9}" type="presOf" srcId="{BC69F4F4-1CE2-40C7-9ACD-9E6011A915B2}" destId="{BB736B24-C367-4039-BEB1-B42F4C666698}" srcOrd="1" destOrd="0" presId="urn:microsoft.com/office/officeart/2005/8/layout/hList7"/>
    <dgm:cxn modelId="{8DC2BB4C-D6F6-442E-BDDE-BB690494975C}" type="presOf" srcId="{0C02A528-6EF8-4129-A66E-6AACC00A14A8}" destId="{1D141702-469B-4136-93E2-9C27C007B7AB}" srcOrd="0" destOrd="0" presId="urn:microsoft.com/office/officeart/2005/8/layout/hList7"/>
    <dgm:cxn modelId="{3B28C96E-A8A3-4A08-B188-6B9216971CA9}" type="presOf" srcId="{BC69F4F4-1CE2-40C7-9ACD-9E6011A915B2}" destId="{2A515415-0FEF-46F9-8FA6-96B78E255732}" srcOrd="0" destOrd="0" presId="urn:microsoft.com/office/officeart/2005/8/layout/hList7"/>
    <dgm:cxn modelId="{CFFA5B7D-ADB2-43C8-98C5-52ACD2A95585}" type="presOf" srcId="{E6E2469D-35AC-43F4-93D3-CCBEA0BC0665}" destId="{BD9002C7-6FAA-4CDF-9D69-2F2BFF397A12}" srcOrd="0" destOrd="0" presId="urn:microsoft.com/office/officeart/2005/8/layout/hList7"/>
    <dgm:cxn modelId="{D856ABA1-D6BC-4B6E-B5DD-EDBEB80F899C}" srcId="{0C02A528-6EF8-4129-A66E-6AACC00A14A8}" destId="{CCF76B80-475F-49E1-BB60-4B54B20763D8}" srcOrd="2" destOrd="0" parTransId="{3B9AF282-2D6B-4DC3-85D2-9FA55FD38334}" sibTransId="{04AC3573-0C70-46C8-82FA-FB45E231EE32}"/>
    <dgm:cxn modelId="{71ABD0C3-C2DB-4026-BFDD-ED5FC62BDAEB}" type="presOf" srcId="{5172218A-54F8-498E-9C49-8434877F4FD3}" destId="{8BA73C78-B33C-4FF3-A935-CF376718B732}" srcOrd="0" destOrd="0" presId="urn:microsoft.com/office/officeart/2005/8/layout/hList7"/>
    <dgm:cxn modelId="{94A85AD6-9763-4ECF-9FF5-1A8FDA78EDE3}" type="presOf" srcId="{39F6265F-92A2-4F88-891B-621DC27DDF9A}" destId="{EFE67038-82BA-48B7-8628-E73662565A23}" srcOrd="0" destOrd="0" presId="urn:microsoft.com/office/officeart/2005/8/layout/hList7"/>
    <dgm:cxn modelId="{A631D9DD-7CBF-41D5-959F-BEC6A4E1D89C}" type="presOf" srcId="{CCF76B80-475F-49E1-BB60-4B54B20763D8}" destId="{DCE04AFC-37C6-4D12-A39C-E8F263B3B49A}" srcOrd="0" destOrd="0" presId="urn:microsoft.com/office/officeart/2005/8/layout/hList7"/>
    <dgm:cxn modelId="{AE24DAE8-E9E5-401B-8762-E8B6648ACC15}" srcId="{0C02A528-6EF8-4129-A66E-6AACC00A14A8}" destId="{E6E2469D-35AC-43F4-93D3-CCBEA0BC0665}" srcOrd="0" destOrd="0" parTransId="{DFDFFB03-3978-448F-8F18-B1F70778BD83}" sibTransId="{39F6265F-92A2-4F88-891B-621DC27DDF9A}"/>
    <dgm:cxn modelId="{5EFA8BED-1D53-467B-B293-AD2670C4B2DF}" type="presOf" srcId="{E6E2469D-35AC-43F4-93D3-CCBEA0BC0665}" destId="{40426D4B-2BE3-4114-AA66-E25A36296984}" srcOrd="1" destOrd="0" presId="urn:microsoft.com/office/officeart/2005/8/layout/hList7"/>
    <dgm:cxn modelId="{A3E14721-31B4-4EF3-94D7-0CC029BC224A}" type="presParOf" srcId="{1D141702-469B-4136-93E2-9C27C007B7AB}" destId="{A2B8485A-ABD4-4F65-A06B-81A7A15760AE}" srcOrd="0" destOrd="0" presId="urn:microsoft.com/office/officeart/2005/8/layout/hList7"/>
    <dgm:cxn modelId="{E3E68FBD-C150-44A3-AFEE-E11747DF1E0B}" type="presParOf" srcId="{1D141702-469B-4136-93E2-9C27C007B7AB}" destId="{E2BDF4F5-DD0F-4A1C-BCB3-51FF552CB0A9}" srcOrd="1" destOrd="0" presId="urn:microsoft.com/office/officeart/2005/8/layout/hList7"/>
    <dgm:cxn modelId="{4FF863D8-E492-4505-B75D-BD009B6EB0D7}" type="presParOf" srcId="{E2BDF4F5-DD0F-4A1C-BCB3-51FF552CB0A9}" destId="{D10EB8D2-5882-476A-9291-456E65713983}" srcOrd="0" destOrd="0" presId="urn:microsoft.com/office/officeart/2005/8/layout/hList7"/>
    <dgm:cxn modelId="{85F7F8F4-9D32-49CC-94E1-181D0C49A1B6}" type="presParOf" srcId="{D10EB8D2-5882-476A-9291-456E65713983}" destId="{BD9002C7-6FAA-4CDF-9D69-2F2BFF397A12}" srcOrd="0" destOrd="0" presId="urn:microsoft.com/office/officeart/2005/8/layout/hList7"/>
    <dgm:cxn modelId="{DBB60638-A35F-4A3C-9C83-E2C21CBA2355}" type="presParOf" srcId="{D10EB8D2-5882-476A-9291-456E65713983}" destId="{40426D4B-2BE3-4114-AA66-E25A36296984}" srcOrd="1" destOrd="0" presId="urn:microsoft.com/office/officeart/2005/8/layout/hList7"/>
    <dgm:cxn modelId="{3BC41C86-0D93-490C-AC5A-E58F6CBA4E03}" type="presParOf" srcId="{D10EB8D2-5882-476A-9291-456E65713983}" destId="{F23FF4FB-7FFC-4E30-A0C3-67DE7B474D2C}" srcOrd="2" destOrd="0" presId="urn:microsoft.com/office/officeart/2005/8/layout/hList7"/>
    <dgm:cxn modelId="{AD4934E2-82AA-4C75-AA4E-F7E1A9B41050}" type="presParOf" srcId="{D10EB8D2-5882-476A-9291-456E65713983}" destId="{A8796DEC-000F-44D6-913E-FD455125FB3C}" srcOrd="3" destOrd="0" presId="urn:microsoft.com/office/officeart/2005/8/layout/hList7"/>
    <dgm:cxn modelId="{AF478F86-C19C-4894-BBD1-363FAAF7DE39}" type="presParOf" srcId="{E2BDF4F5-DD0F-4A1C-BCB3-51FF552CB0A9}" destId="{EFE67038-82BA-48B7-8628-E73662565A23}" srcOrd="1" destOrd="0" presId="urn:microsoft.com/office/officeart/2005/8/layout/hList7"/>
    <dgm:cxn modelId="{72D34847-673B-4579-A299-E175E945B8EB}" type="presParOf" srcId="{E2BDF4F5-DD0F-4A1C-BCB3-51FF552CB0A9}" destId="{6E8F00B4-026F-4027-A109-A6165BA1AECA}" srcOrd="2" destOrd="0" presId="urn:microsoft.com/office/officeart/2005/8/layout/hList7"/>
    <dgm:cxn modelId="{E80502EE-4C92-4F5A-BD87-7BAB1BD55241}" type="presParOf" srcId="{6E8F00B4-026F-4027-A109-A6165BA1AECA}" destId="{2A515415-0FEF-46F9-8FA6-96B78E255732}" srcOrd="0" destOrd="0" presId="urn:microsoft.com/office/officeart/2005/8/layout/hList7"/>
    <dgm:cxn modelId="{B8B3E949-D939-453C-BF04-C65D94F0AB17}" type="presParOf" srcId="{6E8F00B4-026F-4027-A109-A6165BA1AECA}" destId="{BB736B24-C367-4039-BEB1-B42F4C666698}" srcOrd="1" destOrd="0" presId="urn:microsoft.com/office/officeart/2005/8/layout/hList7"/>
    <dgm:cxn modelId="{56A85583-706F-49A0-9C99-B157BA3D78AB}" type="presParOf" srcId="{6E8F00B4-026F-4027-A109-A6165BA1AECA}" destId="{2DAF83C4-34D9-4EB1-9E21-43940D4EF521}" srcOrd="2" destOrd="0" presId="urn:microsoft.com/office/officeart/2005/8/layout/hList7"/>
    <dgm:cxn modelId="{C0CA5D69-31AF-4E68-99AF-E170C7DA8BF7}" type="presParOf" srcId="{6E8F00B4-026F-4027-A109-A6165BA1AECA}" destId="{574EBF71-5041-44AC-8060-56C8321995FC}" srcOrd="3" destOrd="0" presId="urn:microsoft.com/office/officeart/2005/8/layout/hList7"/>
    <dgm:cxn modelId="{9B0F099A-7A07-45C9-91F7-49F075BDB135}" type="presParOf" srcId="{E2BDF4F5-DD0F-4A1C-BCB3-51FF552CB0A9}" destId="{8BA73C78-B33C-4FF3-A935-CF376718B732}" srcOrd="3" destOrd="0" presId="urn:microsoft.com/office/officeart/2005/8/layout/hList7"/>
    <dgm:cxn modelId="{F0235DA0-EF92-49B0-84C3-96B543A5C202}" type="presParOf" srcId="{E2BDF4F5-DD0F-4A1C-BCB3-51FF552CB0A9}" destId="{EADAA016-78A0-4CFD-9A64-A49CE9C41A82}" srcOrd="4" destOrd="0" presId="urn:microsoft.com/office/officeart/2005/8/layout/hList7"/>
    <dgm:cxn modelId="{718750D9-04E8-4599-B9FA-AFC9628286B5}" type="presParOf" srcId="{EADAA016-78A0-4CFD-9A64-A49CE9C41A82}" destId="{DCE04AFC-37C6-4D12-A39C-E8F263B3B49A}" srcOrd="0" destOrd="0" presId="urn:microsoft.com/office/officeart/2005/8/layout/hList7"/>
    <dgm:cxn modelId="{045C9B17-C970-4454-9136-44A50F9A7B8B}" type="presParOf" srcId="{EADAA016-78A0-4CFD-9A64-A49CE9C41A82}" destId="{7B1EDE6B-A38E-4170-BF03-9441810BA019}" srcOrd="1" destOrd="0" presId="urn:microsoft.com/office/officeart/2005/8/layout/hList7"/>
    <dgm:cxn modelId="{87FC461E-EFCF-48DE-BCF5-F1FB73DEF21E}" type="presParOf" srcId="{EADAA016-78A0-4CFD-9A64-A49CE9C41A82}" destId="{E3F24FF4-31FF-47FA-B855-15EBCC408077}" srcOrd="2" destOrd="0" presId="urn:microsoft.com/office/officeart/2005/8/layout/hList7"/>
    <dgm:cxn modelId="{590FE75C-FA0B-4587-B21A-CA6FD37B1EFF}" type="presParOf" srcId="{EADAA016-78A0-4CFD-9A64-A49CE9C41A82}" destId="{A559E567-B098-4BF5-BC05-1D5E316DA41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002C7-6FAA-4CDF-9D69-2F2BFF397A12}">
      <dsp:nvSpPr>
        <dsp:cNvPr id="0" name=""/>
        <dsp:cNvSpPr/>
      </dsp:nvSpPr>
      <dsp:spPr>
        <a:xfrm>
          <a:off x="842" y="0"/>
          <a:ext cx="1310551" cy="2827293"/>
        </a:xfrm>
        <a:prstGeom prst="roundRect">
          <a:avLst>
            <a:gd name="adj" fmla="val 10000"/>
          </a:avLst>
        </a:prstGeom>
        <a:solidFill>
          <a:srgbClr val="0070C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a:t>Mbo-4</a:t>
          </a:r>
          <a:br>
            <a:rPr lang="nl-NL" sz="1300" kern="1200"/>
          </a:br>
          <a:r>
            <a:rPr lang="nl-NL" sz="1300" kern="1200"/>
            <a:t>Operationeel</a:t>
          </a:r>
        </a:p>
        <a:p>
          <a:pPr marL="0" lvl="0" indent="0" algn="ctr" defTabSz="1066800">
            <a:lnSpc>
              <a:spcPct val="90000"/>
            </a:lnSpc>
            <a:spcBef>
              <a:spcPct val="0"/>
            </a:spcBef>
            <a:spcAft>
              <a:spcPct val="35000"/>
            </a:spcAft>
            <a:buNone/>
          </a:pPr>
          <a:r>
            <a:rPr lang="nl-NL" sz="1300" kern="1200"/>
            <a:t>Verrichten</a:t>
          </a:r>
        </a:p>
        <a:p>
          <a:pPr marL="0" lvl="0" indent="0" algn="ctr" defTabSz="1066800">
            <a:lnSpc>
              <a:spcPct val="90000"/>
            </a:lnSpc>
            <a:spcBef>
              <a:spcPct val="0"/>
            </a:spcBef>
            <a:spcAft>
              <a:spcPct val="35000"/>
            </a:spcAft>
            <a:buNone/>
          </a:pPr>
          <a:r>
            <a:rPr lang="nl-NL" sz="1300" kern="1200"/>
            <a:t>Uitvoeren</a:t>
          </a:r>
        </a:p>
      </dsp:txBody>
      <dsp:txXfrm>
        <a:off x="842" y="1130917"/>
        <a:ext cx="1310551" cy="1130917"/>
      </dsp:txXfrm>
    </dsp:sp>
    <dsp:sp modelId="{A8796DEC-000F-44D6-913E-FD455125FB3C}">
      <dsp:nvSpPr>
        <dsp:cNvPr id="0" name=""/>
        <dsp:cNvSpPr/>
      </dsp:nvSpPr>
      <dsp:spPr>
        <a:xfrm>
          <a:off x="185373" y="169637"/>
          <a:ext cx="941488" cy="94148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2A515415-0FEF-46F9-8FA6-96B78E255732}">
      <dsp:nvSpPr>
        <dsp:cNvPr id="0" name=""/>
        <dsp:cNvSpPr/>
      </dsp:nvSpPr>
      <dsp:spPr>
        <a:xfrm>
          <a:off x="1350709" y="0"/>
          <a:ext cx="1310551" cy="2827293"/>
        </a:xfrm>
        <a:prstGeom prst="roundRect">
          <a:avLst>
            <a:gd name="adj" fmla="val 10000"/>
          </a:avLst>
        </a:prstGeom>
        <a:solidFill>
          <a:srgbClr val="0070C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Ad</a:t>
          </a:r>
          <a:br>
            <a:rPr lang="nl-NL" sz="1300" kern="1200" dirty="0"/>
          </a:br>
          <a:r>
            <a:rPr lang="nl-NL" sz="1300" kern="1200" dirty="0"/>
            <a:t>Tactisch</a:t>
          </a:r>
        </a:p>
        <a:p>
          <a:pPr marL="0" lvl="0" indent="0" algn="ctr" defTabSz="1066800">
            <a:lnSpc>
              <a:spcPct val="90000"/>
            </a:lnSpc>
            <a:spcBef>
              <a:spcPct val="0"/>
            </a:spcBef>
            <a:spcAft>
              <a:spcPct val="35000"/>
            </a:spcAft>
            <a:buNone/>
          </a:pPr>
          <a:r>
            <a:rPr lang="nl-NL" sz="1300" kern="1200" dirty="0"/>
            <a:t>Inrichten</a:t>
          </a:r>
        </a:p>
        <a:p>
          <a:pPr marL="0" lvl="0" indent="0" algn="ctr" defTabSz="1066800">
            <a:lnSpc>
              <a:spcPct val="90000"/>
            </a:lnSpc>
            <a:spcBef>
              <a:spcPct val="0"/>
            </a:spcBef>
            <a:spcAft>
              <a:spcPct val="35000"/>
            </a:spcAft>
            <a:buNone/>
          </a:pPr>
          <a:r>
            <a:rPr lang="nl-NL" sz="1300" kern="1200" dirty="0"/>
            <a:t>Beleid</a:t>
          </a:r>
        </a:p>
      </dsp:txBody>
      <dsp:txXfrm>
        <a:off x="1350709" y="1130917"/>
        <a:ext cx="1310551" cy="1130917"/>
      </dsp:txXfrm>
    </dsp:sp>
    <dsp:sp modelId="{574EBF71-5041-44AC-8060-56C8321995FC}">
      <dsp:nvSpPr>
        <dsp:cNvPr id="0" name=""/>
        <dsp:cNvSpPr/>
      </dsp:nvSpPr>
      <dsp:spPr>
        <a:xfrm>
          <a:off x="1535241" y="169637"/>
          <a:ext cx="941488" cy="94148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DCE04AFC-37C6-4D12-A39C-E8F263B3B49A}">
      <dsp:nvSpPr>
        <dsp:cNvPr id="0" name=""/>
        <dsp:cNvSpPr/>
      </dsp:nvSpPr>
      <dsp:spPr>
        <a:xfrm>
          <a:off x="2700577" y="0"/>
          <a:ext cx="1310551" cy="2827293"/>
        </a:xfrm>
        <a:prstGeom prst="roundRect">
          <a:avLst>
            <a:gd name="adj" fmla="val 10000"/>
          </a:avLst>
        </a:prstGeom>
        <a:solidFill>
          <a:srgbClr val="0070C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a:t>Ba</a:t>
          </a:r>
          <a:br>
            <a:rPr lang="nl-NL" sz="1300" kern="1200"/>
          </a:br>
          <a:r>
            <a:rPr lang="nl-NL" sz="1300" kern="1200"/>
            <a:t>Strategisch</a:t>
          </a:r>
        </a:p>
        <a:p>
          <a:pPr marL="0" lvl="0" indent="0" algn="ctr" defTabSz="1066800">
            <a:lnSpc>
              <a:spcPct val="90000"/>
            </a:lnSpc>
            <a:spcBef>
              <a:spcPct val="0"/>
            </a:spcBef>
            <a:spcAft>
              <a:spcPct val="35000"/>
            </a:spcAft>
            <a:buNone/>
          </a:pPr>
          <a:r>
            <a:rPr lang="nl-NL" sz="1300" kern="1200"/>
            <a:t>Richten</a:t>
          </a:r>
        </a:p>
        <a:p>
          <a:pPr marL="0" lvl="0" indent="0" algn="ctr" defTabSz="1066800">
            <a:lnSpc>
              <a:spcPct val="90000"/>
            </a:lnSpc>
            <a:spcBef>
              <a:spcPct val="0"/>
            </a:spcBef>
            <a:spcAft>
              <a:spcPct val="35000"/>
            </a:spcAft>
            <a:buNone/>
          </a:pPr>
          <a:r>
            <a:rPr lang="nl-NL" sz="1300" kern="1200"/>
            <a:t>Visie</a:t>
          </a:r>
        </a:p>
      </dsp:txBody>
      <dsp:txXfrm>
        <a:off x="2700577" y="1130917"/>
        <a:ext cx="1310551" cy="1130917"/>
      </dsp:txXfrm>
    </dsp:sp>
    <dsp:sp modelId="{A559E567-B098-4BF5-BC05-1D5E316DA41F}">
      <dsp:nvSpPr>
        <dsp:cNvPr id="0" name=""/>
        <dsp:cNvSpPr/>
      </dsp:nvSpPr>
      <dsp:spPr>
        <a:xfrm>
          <a:off x="2885108" y="169637"/>
          <a:ext cx="941488" cy="941488"/>
        </a:xfrm>
        <a:prstGeom prst="ellipse">
          <a:avLst/>
        </a:prstGeom>
        <a:blipFill>
          <a:blip xmlns:r="http://schemas.openxmlformats.org/officeDocument/2006/relationships" r:embed="rId3"/>
          <a:srcRect/>
          <a:stretch>
            <a:fillRect/>
          </a:stretch>
        </a:blipFill>
        <a:ln>
          <a:noFill/>
        </a:ln>
        <a:effectLst/>
        <a:sp3d prstMaterial="matte"/>
      </dsp:spPr>
      <dsp:style>
        <a:lnRef idx="0">
          <a:scrgbClr r="0" g="0" b="0"/>
        </a:lnRef>
        <a:fillRef idx="1">
          <a:scrgbClr r="0" g="0" b="0"/>
        </a:fillRef>
        <a:effectRef idx="0">
          <a:scrgbClr r="0" g="0" b="0"/>
        </a:effectRef>
        <a:fontRef idx="minor"/>
      </dsp:style>
    </dsp:sp>
    <dsp:sp modelId="{A2B8485A-ABD4-4F65-A06B-81A7A15760AE}">
      <dsp:nvSpPr>
        <dsp:cNvPr id="0" name=""/>
        <dsp:cNvSpPr/>
      </dsp:nvSpPr>
      <dsp:spPr>
        <a:xfrm>
          <a:off x="160478" y="2261835"/>
          <a:ext cx="3691013" cy="424094"/>
        </a:xfrm>
        <a:prstGeom prst="leftRightArrow">
          <a:avLst/>
        </a:prstGeom>
        <a:solidFill>
          <a:srgbClr val="DDDDDD"/>
        </a:solidFill>
        <a:ln>
          <a:noFill/>
        </a:ln>
        <a:effectLst/>
        <a:sp3d prstMaterial="matte"/>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A3DEE-2D52-43AF-A2F9-CDE7960A30EF}" type="datetimeFigureOut">
              <a:rPr lang="en-NL" smtClean="0"/>
              <a:t>11/02/2023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EA463-2013-45DA-A1B1-E186079B0E43}" type="slidenum">
              <a:rPr lang="en-NL" smtClean="0"/>
              <a:t>‹nr.›</a:t>
            </a:fld>
            <a:endParaRPr lang="en-NL"/>
          </a:p>
        </p:txBody>
      </p:sp>
    </p:spTree>
    <p:extLst>
      <p:ext uri="{BB962C8B-B14F-4D97-AF65-F5344CB8AC3E}">
        <p14:creationId xmlns:p14="http://schemas.microsoft.com/office/powerpoint/2010/main" val="2776574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 </a:t>
            </a:r>
            <a:endParaRPr lang="en-NL"/>
          </a:p>
        </p:txBody>
      </p:sp>
      <p:sp>
        <p:nvSpPr>
          <p:cNvPr id="4" name="Slide Number Placeholder 3"/>
          <p:cNvSpPr>
            <a:spLocks noGrp="1"/>
          </p:cNvSpPr>
          <p:nvPr>
            <p:ph type="sldNum" sz="quarter" idx="5"/>
          </p:nvPr>
        </p:nvSpPr>
        <p:spPr/>
        <p:txBody>
          <a:bodyPr/>
          <a:lstStyle/>
          <a:p>
            <a:fld id="{9AEF732A-2549-D84D-9419-1C469A76EEDC}" type="slidenum">
              <a:rPr lang="en-GB" smtClean="0"/>
              <a:t>6</a:t>
            </a:fld>
            <a:endParaRPr lang="en-GB"/>
          </a:p>
        </p:txBody>
      </p:sp>
    </p:spTree>
    <p:extLst>
      <p:ext uri="{BB962C8B-B14F-4D97-AF65-F5344CB8AC3E}">
        <p14:creationId xmlns:p14="http://schemas.microsoft.com/office/powerpoint/2010/main" val="300592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 </a:t>
            </a:r>
            <a:endParaRPr lang="en-NL"/>
          </a:p>
        </p:txBody>
      </p:sp>
      <p:sp>
        <p:nvSpPr>
          <p:cNvPr id="4" name="Slide Number Placeholder 3"/>
          <p:cNvSpPr>
            <a:spLocks noGrp="1"/>
          </p:cNvSpPr>
          <p:nvPr>
            <p:ph type="sldNum" sz="quarter" idx="5"/>
          </p:nvPr>
        </p:nvSpPr>
        <p:spPr/>
        <p:txBody>
          <a:bodyPr/>
          <a:lstStyle/>
          <a:p>
            <a:fld id="{9AEF732A-2549-D84D-9419-1C469A76EEDC}" type="slidenum">
              <a:rPr lang="en-GB" smtClean="0"/>
              <a:t>9</a:t>
            </a:fld>
            <a:endParaRPr lang="en-GB"/>
          </a:p>
        </p:txBody>
      </p:sp>
    </p:spTree>
    <p:extLst>
      <p:ext uri="{BB962C8B-B14F-4D97-AF65-F5344CB8AC3E}">
        <p14:creationId xmlns:p14="http://schemas.microsoft.com/office/powerpoint/2010/main" val="410284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b="0" i="0">
                <a:solidFill>
                  <a:srgbClr val="202124"/>
                </a:solidFill>
                <a:effectLst/>
                <a:latin typeface="arial" panose="020B0604020202020204" pitchFamily="34" charset="0"/>
              </a:rPr>
              <a:t>Dit is een persoonlijke keuze die voor iedereen anders is. </a:t>
            </a:r>
          </a:p>
          <a:p>
            <a:pPr algn="l"/>
            <a:r>
              <a:rPr lang="nl-NL" b="0" i="0">
                <a:solidFill>
                  <a:srgbClr val="202124"/>
                </a:solidFill>
                <a:effectLst/>
                <a:latin typeface="arial" panose="020B0604020202020204" pitchFamily="34" charset="0"/>
              </a:rPr>
              <a:t>Onderzoek voor jezelf waar jouw eigen behoeftes liggen. Wil je liever eerst werkervaring opdoen en eventueel later er nog naast leren of wil je nog graag extra theorie leren? Ook kunnen kosten een rol spelen.</a:t>
            </a:r>
          </a:p>
          <a:p>
            <a:pPr algn="l"/>
            <a:r>
              <a:rPr lang="nl-NL" b="0" i="0">
                <a:solidFill>
                  <a:srgbClr val="202124"/>
                </a:solidFill>
                <a:effectLst/>
                <a:latin typeface="arial" panose="020B0604020202020204" pitchFamily="34" charset="0"/>
              </a:rPr>
              <a:t>We hebben een flyer gemaakt met informatie van mbo naar hbo</a:t>
            </a:r>
            <a:r>
              <a:rPr lang="nl-NL" b="0" i="0">
                <a:solidFill>
                  <a:srgbClr val="202124"/>
                </a:solidFill>
                <a:effectLst/>
                <a:latin typeface="arial" panose="020B0604020202020204" pitchFamily="34" charset="0"/>
                <a:sym typeface="Wingdings" panose="05000000000000000000" pitchFamily="2" charset="2"/>
              </a:rPr>
              <a:t> uitdelen flyer.</a:t>
            </a:r>
          </a:p>
          <a:p>
            <a:pPr algn="l"/>
            <a:endParaRPr lang="nl-NL" b="0" i="0">
              <a:solidFill>
                <a:srgbClr val="202124"/>
              </a:solidFill>
              <a:effectLst/>
              <a:latin typeface="arial" panose="020B0604020202020204" pitchFamily="34" charset="0"/>
            </a:endParaRPr>
          </a:p>
          <a:p>
            <a:pPr fontAlgn="base"/>
            <a:endParaRPr lang="en-NL"/>
          </a:p>
        </p:txBody>
      </p:sp>
      <p:sp>
        <p:nvSpPr>
          <p:cNvPr id="4" name="Slide Number Placeholder 3"/>
          <p:cNvSpPr>
            <a:spLocks noGrp="1"/>
          </p:cNvSpPr>
          <p:nvPr>
            <p:ph type="sldNum" sz="quarter" idx="5"/>
          </p:nvPr>
        </p:nvSpPr>
        <p:spPr/>
        <p:txBody>
          <a:bodyPr/>
          <a:lstStyle/>
          <a:p>
            <a:fld id="{9AEF732A-2549-D84D-9419-1C469A76EEDC}" type="slidenum">
              <a:rPr lang="en-GB" smtClean="0"/>
              <a:t>10</a:t>
            </a:fld>
            <a:endParaRPr lang="en-GB"/>
          </a:p>
        </p:txBody>
      </p:sp>
    </p:spTree>
    <p:extLst>
      <p:ext uri="{BB962C8B-B14F-4D97-AF65-F5344CB8AC3E}">
        <p14:creationId xmlns:p14="http://schemas.microsoft.com/office/powerpoint/2010/main" val="336317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nl-NL" sz="1200" kern="1200" dirty="0">
              <a:solidFill>
                <a:schemeClr val="tx1"/>
              </a:solidFill>
              <a:effectLst/>
              <a:latin typeface="Arial" charset="0"/>
              <a:ea typeface="ＭＳ Ｐゴシック" pitchFamily="112" charset="-128"/>
              <a:cs typeface="ＭＳ Ｐゴシック" charset="0"/>
            </a:endParaRPr>
          </a:p>
          <a:p>
            <a:endParaRPr lang="en-NL" dirty="0"/>
          </a:p>
        </p:txBody>
      </p:sp>
      <p:sp>
        <p:nvSpPr>
          <p:cNvPr id="4" name="Slide Number Placeholder 3"/>
          <p:cNvSpPr>
            <a:spLocks noGrp="1"/>
          </p:cNvSpPr>
          <p:nvPr>
            <p:ph type="sldNum" sz="quarter" idx="5"/>
          </p:nvPr>
        </p:nvSpPr>
        <p:spPr/>
        <p:txBody>
          <a:bodyPr/>
          <a:lstStyle/>
          <a:p>
            <a:fld id="{9AEF732A-2549-D84D-9419-1C469A76EEDC}" type="slidenum">
              <a:rPr lang="en-GB" smtClean="0"/>
              <a:t>11</a:t>
            </a:fld>
            <a:endParaRPr lang="en-GB"/>
          </a:p>
        </p:txBody>
      </p:sp>
    </p:spTree>
    <p:extLst>
      <p:ext uri="{BB962C8B-B14F-4D97-AF65-F5344CB8AC3E}">
        <p14:creationId xmlns:p14="http://schemas.microsoft.com/office/powerpoint/2010/main" val="321112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9AEF732A-2549-D84D-9419-1C469A76EEDC}" type="slidenum">
              <a:rPr lang="en-GB" smtClean="0"/>
              <a:t>12</a:t>
            </a:fld>
            <a:endParaRPr lang="en-GB"/>
          </a:p>
        </p:txBody>
      </p:sp>
    </p:spTree>
    <p:extLst>
      <p:ext uri="{BB962C8B-B14F-4D97-AF65-F5344CB8AC3E}">
        <p14:creationId xmlns:p14="http://schemas.microsoft.com/office/powerpoint/2010/main" val="28454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 </a:t>
            </a:r>
            <a:endParaRPr lang="en-NL"/>
          </a:p>
        </p:txBody>
      </p:sp>
      <p:sp>
        <p:nvSpPr>
          <p:cNvPr id="4" name="Slide Number Placeholder 3"/>
          <p:cNvSpPr>
            <a:spLocks noGrp="1"/>
          </p:cNvSpPr>
          <p:nvPr>
            <p:ph type="sldNum" sz="quarter" idx="5"/>
          </p:nvPr>
        </p:nvSpPr>
        <p:spPr/>
        <p:txBody>
          <a:bodyPr/>
          <a:lstStyle/>
          <a:p>
            <a:fld id="{9AEF732A-2549-D84D-9419-1C469A76EEDC}" type="slidenum">
              <a:rPr lang="en-GB" smtClean="0"/>
              <a:t>13</a:t>
            </a:fld>
            <a:endParaRPr lang="en-GB"/>
          </a:p>
        </p:txBody>
      </p:sp>
    </p:spTree>
    <p:extLst>
      <p:ext uri="{BB962C8B-B14F-4D97-AF65-F5344CB8AC3E}">
        <p14:creationId xmlns:p14="http://schemas.microsoft.com/office/powerpoint/2010/main" val="2695441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a:solidFill>
                  <a:schemeClr val="tx1"/>
                </a:solidFill>
                <a:effectLst/>
                <a:latin typeface="Arial" charset="0"/>
                <a:ea typeface="ＭＳ Ｐゴシック" pitchFamily="112" charset="-128"/>
                <a:cs typeface="ＭＳ Ｐゴシック" charset="0"/>
              </a:rPr>
              <a:t>Een goede voorbereiding is het halve werk!</a:t>
            </a:r>
          </a:p>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Kiezen is een proces en kun je indelen in verschillende fasen.</a:t>
            </a:r>
          </a:p>
          <a:p>
            <a:pPr fontAlgn="base"/>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u="sng" kern="1200">
                <a:solidFill>
                  <a:schemeClr val="tx1"/>
                </a:solidFill>
                <a:effectLst/>
                <a:latin typeface="Arial" charset="0"/>
                <a:ea typeface="ＭＳ Ｐゴシック" pitchFamily="112" charset="-128"/>
                <a:cs typeface="ＭＳ Ｐゴシック" charset="0"/>
              </a:rPr>
              <a:t>Oriënteren: Ken jezelf!</a:t>
            </a:r>
            <a:r>
              <a:rPr lang="nl-NL" sz="1200" kern="1200">
                <a:solidFill>
                  <a:schemeClr val="tx1"/>
                </a:solidFill>
                <a:effectLst/>
                <a:latin typeface="Arial" charset="0"/>
                <a:ea typeface="ＭＳ Ｐゴシック" pitchFamily="112" charset="-128"/>
                <a:cs typeface="ＭＳ Ｐゴシック" charset="0"/>
              </a:rPr>
              <a:t> In de eerste fase van het studiekeuzeproces ga je op zoek naar informatie over jezelf en opleidingen die je leuk lijken. In deze fase is enige mate van zelfkennis cruciaal: wat vind je belangrijk, wat doe je graag en waar ben je goed in? ​</a:t>
            </a:r>
          </a:p>
          <a:p>
            <a:pPr fontAlgn="base"/>
            <a:r>
              <a:rPr lang="nl-NL" sz="1200" kern="1200">
                <a:solidFill>
                  <a:schemeClr val="tx1"/>
                </a:solidFill>
                <a:effectLst/>
                <a:latin typeface="Arial" charset="0"/>
                <a:ea typeface="ＭＳ Ｐゴシック" pitchFamily="112" charset="-128"/>
                <a:cs typeface="ＭＳ Ｐゴシック" charset="0"/>
              </a:rPr>
              <a:t>​</a:t>
            </a:r>
          </a:p>
          <a:p>
            <a:pPr fontAlgn="base"/>
            <a:r>
              <a:rPr lang="nl-NL" sz="1200" kern="1200">
                <a:solidFill>
                  <a:schemeClr val="tx1"/>
                </a:solidFill>
                <a:effectLst/>
                <a:latin typeface="Arial" charset="0"/>
                <a:ea typeface="ＭＳ Ｐゴシック" pitchFamily="112" charset="-128"/>
                <a:cs typeface="ＭＳ Ｐゴシック" charset="0"/>
              </a:rPr>
              <a:t>​Zodra je antwoord weet op deze vragen, je bent hier waarschijnlijk mee bezig (geweest) in de LOB-lessen, kun je doelbewust op zoek gaan naar studies die hier op aan sluiten. ​</a:t>
            </a:r>
          </a:p>
          <a:p>
            <a:pPr fontAlgn="base"/>
            <a:r>
              <a:rPr lang="nl-NL" sz="1200" kern="1200">
                <a:solidFill>
                  <a:schemeClr val="tx1"/>
                </a:solidFill>
                <a:effectLst/>
                <a:latin typeface="Arial" charset="0"/>
                <a:ea typeface="ＭＳ Ｐゴシック" pitchFamily="112" charset="-128"/>
                <a:cs typeface="ＭＳ Ｐゴシック" charset="0"/>
              </a:rPr>
              <a:t>​</a:t>
            </a:r>
          </a:p>
          <a:p>
            <a:pPr fontAlgn="base"/>
            <a:r>
              <a:rPr lang="nl-NL" sz="1200" kern="1200">
                <a:solidFill>
                  <a:schemeClr val="tx1"/>
                </a:solidFill>
                <a:effectLst/>
                <a:latin typeface="Arial" charset="0"/>
                <a:ea typeface="ＭＳ Ｐゴシック" pitchFamily="112" charset="-128"/>
                <a:cs typeface="ＭＳ Ｐゴシック" charset="0"/>
              </a:rPr>
              <a:t>Vervolgens is het van belang om te bepalen welke eisen jij aan een opleiding stelt, o.a. wat betreft inhoud, niveau, loopbaanmogelijkheden en locatie.​</a:t>
            </a:r>
          </a:p>
          <a:p>
            <a:pPr fontAlgn="base"/>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u="sng" kern="1200">
                <a:solidFill>
                  <a:schemeClr val="tx1"/>
                </a:solidFill>
                <a:effectLst/>
                <a:latin typeface="Arial" charset="0"/>
                <a:ea typeface="ＭＳ Ｐゴシック" pitchFamily="112" charset="-128"/>
                <a:cs typeface="ＭＳ Ｐゴシック" charset="0"/>
              </a:rPr>
              <a:t>Verkennen:</a:t>
            </a:r>
            <a:r>
              <a:rPr lang="nl-NL" sz="1200" kern="1200">
                <a:solidFill>
                  <a:schemeClr val="tx1"/>
                </a:solidFill>
                <a:effectLst/>
                <a:latin typeface="Arial" charset="0"/>
                <a:ea typeface="ＭＳ Ｐゴシック" pitchFamily="112" charset="-128"/>
                <a:cs typeface="ＭＳ Ｐゴシック" charset="0"/>
              </a:rPr>
              <a:t> Welke van mijn interesses vind ik het belangrijkste? Welke opleidingen in de richting van mijn interesse vind ik het leukst? Heb ik de vereiste capaciteiten voor deze opleiding? </a:t>
            </a:r>
          </a:p>
          <a:p>
            <a:pPr fontAlgn="base"/>
            <a:r>
              <a:rPr lang="nl-NL" sz="1200" b="1" kern="1200">
                <a:solidFill>
                  <a:schemeClr val="tx1"/>
                </a:solidFill>
                <a:effectLst/>
                <a:latin typeface="Arial" charset="0"/>
                <a:ea typeface="ＭＳ Ｐゴシック" pitchFamily="112" charset="-128"/>
                <a:cs typeface="ＭＳ Ｐゴシック" charset="0"/>
              </a:rPr>
              <a:t> </a:t>
            </a:r>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u="sng" kern="1200">
                <a:solidFill>
                  <a:schemeClr val="tx1"/>
                </a:solidFill>
                <a:effectLst/>
                <a:latin typeface="Arial" charset="0"/>
                <a:ea typeface="ＭＳ Ｐゴシック" pitchFamily="112" charset="-128"/>
                <a:cs typeface="ＭＳ Ｐゴシック" charset="0"/>
              </a:rPr>
              <a:t>Verdiepen:</a:t>
            </a:r>
            <a:r>
              <a:rPr lang="nl-NL" sz="1200" b="1" kern="1200">
                <a:solidFill>
                  <a:schemeClr val="tx1"/>
                </a:solidFill>
                <a:effectLst/>
                <a:latin typeface="Arial" charset="0"/>
                <a:ea typeface="ＭＳ Ｐゴシック" pitchFamily="112" charset="-128"/>
                <a:cs typeface="ＭＳ Ｐゴシック" charset="0"/>
              </a:rPr>
              <a:t> </a:t>
            </a:r>
            <a:r>
              <a:rPr lang="nl-NL" sz="1200" kern="1200">
                <a:solidFill>
                  <a:schemeClr val="tx1"/>
                </a:solidFill>
                <a:effectLst/>
                <a:latin typeface="Arial" charset="0"/>
                <a:ea typeface="ＭＳ Ｐゴシック" pitchFamily="112" charset="-128"/>
                <a:cs typeface="ＭＳ Ｐゴシック" charset="0"/>
              </a:rPr>
              <a:t>Zijn mijn verwachtingen van deze opleiding realistisch? Klopt het beeld dat ik van deze opleiding heb? Is dit nog steeds wat ik zoek? </a:t>
            </a:r>
          </a:p>
          <a:p>
            <a:pPr fontAlgn="base"/>
            <a:r>
              <a:rPr lang="nl-NL" sz="1200" kern="1200">
                <a:solidFill>
                  <a:schemeClr val="tx1"/>
                </a:solidFill>
                <a:effectLst/>
                <a:latin typeface="Arial" charset="0"/>
                <a:ea typeface="ＭＳ Ｐゴシック" pitchFamily="112" charset="-128"/>
                <a:cs typeface="ＭＳ Ｐゴシック" charset="0"/>
              </a:rPr>
              <a:t>Maar ook alle praktische vragen: Is het een fixus-opleiding? Ben ik toelaatbaar? Zijn er aanvullende toelatingseisen? Wanneer is de deadline voor aanmelden? Heb ik een </a:t>
            </a:r>
            <a:r>
              <a:rPr lang="nl-NL" sz="1200" kern="1200" err="1">
                <a:solidFill>
                  <a:schemeClr val="tx1"/>
                </a:solidFill>
                <a:effectLst/>
                <a:latin typeface="Arial" charset="0"/>
                <a:ea typeface="ＭＳ Ｐゴシック" pitchFamily="112" charset="-128"/>
                <a:cs typeface="ＭＳ Ｐゴシック" charset="0"/>
              </a:rPr>
              <a:t>digi</a:t>
            </a:r>
            <a:r>
              <a:rPr lang="nl-NL" sz="1200" kern="1200">
                <a:solidFill>
                  <a:schemeClr val="tx1"/>
                </a:solidFill>
                <a:effectLst/>
                <a:latin typeface="Arial" charset="0"/>
                <a:ea typeface="ＭＳ Ｐゴシック" pitchFamily="112" charset="-128"/>
                <a:cs typeface="ＭＳ Ｐゴシック" charset="0"/>
              </a:rPr>
              <a:t>-D-code? Hoe zit het met DUO? </a:t>
            </a:r>
            <a:r>
              <a:rPr lang="nl-NL" sz="1200" kern="1200" err="1">
                <a:solidFill>
                  <a:schemeClr val="tx1"/>
                </a:solidFill>
                <a:effectLst/>
                <a:latin typeface="Arial" charset="0"/>
                <a:ea typeface="ＭＳ Ｐゴシック" pitchFamily="112" charset="-128"/>
                <a:cs typeface="ＭＳ Ｐゴシック" charset="0"/>
              </a:rPr>
              <a:t>OV-kaart</a:t>
            </a:r>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b="1" kern="1200">
                <a:solidFill>
                  <a:schemeClr val="tx1"/>
                </a:solidFill>
                <a:effectLst/>
                <a:latin typeface="Arial" charset="0"/>
                <a:ea typeface="ＭＳ Ｐゴシック" pitchFamily="112" charset="-128"/>
                <a:cs typeface="ＭＳ Ｐゴシック" charset="0"/>
              </a:rPr>
              <a:t> </a:t>
            </a:r>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u="sng" kern="1200">
                <a:solidFill>
                  <a:schemeClr val="tx1"/>
                </a:solidFill>
                <a:effectLst/>
                <a:latin typeface="Arial" charset="0"/>
                <a:ea typeface="ＭＳ Ｐゴシック" pitchFamily="112" charset="-128"/>
                <a:cs typeface="ＭＳ Ｐゴシック" charset="0"/>
              </a:rPr>
              <a:t>Beslissen = kiezen</a:t>
            </a:r>
            <a:r>
              <a:rPr lang="nl-NL" sz="1200" kern="1200">
                <a:solidFill>
                  <a:schemeClr val="tx1"/>
                </a:solidFill>
                <a:effectLst/>
                <a:latin typeface="Arial" charset="0"/>
                <a:ea typeface="ＭＳ Ｐゴシック" pitchFamily="112" charset="-128"/>
                <a:cs typeface="ＭＳ Ｐゴシック" charset="0"/>
              </a:rPr>
              <a:t>: Na het verkennen en vergelijken van opleidingen is het nu tijd om een besluit te nemen. Dit is vaak geen kwestie van “even” de knoop doorhakken. Er is vast een opleiding die je echt interesseert, maar dat wil niet zeggen dat je geen twijfels meer hebt. De vraag blijft: vind je deze opleiding leuk genoeg om je minimaal vier jaar mee bezig te houden.</a:t>
            </a:r>
          </a:p>
          <a:p>
            <a:pPr fontAlgn="base"/>
            <a:r>
              <a:rPr lang="nl-NL" sz="1200" kern="1200">
                <a:solidFill>
                  <a:schemeClr val="tx1"/>
                </a:solidFill>
                <a:effectLst/>
                <a:latin typeface="Arial" charset="0"/>
                <a:ea typeface="ＭＳ Ｐゴシック" pitchFamily="112" charset="-128"/>
                <a:cs typeface="ＭＳ Ｐゴシック" charset="0"/>
              </a:rPr>
              <a:t>En bedenk: een opleiding is eigenlijk nooit 100% leuk! Er zijn</a:t>
            </a:r>
            <a:r>
              <a:rPr lang="nl-NL" sz="1200" kern="1200" baseline="0">
                <a:solidFill>
                  <a:schemeClr val="tx1"/>
                </a:solidFill>
                <a:effectLst/>
                <a:latin typeface="Arial" charset="0"/>
                <a:ea typeface="ＭＳ Ｐゴシック" pitchFamily="112" charset="-128"/>
                <a:cs typeface="ＭＳ Ｐゴシック" charset="0"/>
              </a:rPr>
              <a:t> altijd vakken of onderwerpen die je minder leuk vindt. Zolang je 70%/80% interessant vindt en met plezier naar school gaat, zit je goed.</a:t>
            </a:r>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kern="1200">
                <a:solidFill>
                  <a:schemeClr val="tx1"/>
                </a:solidFill>
                <a:effectLst/>
                <a:latin typeface="Arial" charset="0"/>
                <a:ea typeface="ＭＳ Ｐゴシック" pitchFamily="112" charset="-128"/>
                <a:cs typeface="ＭＳ Ｐゴシック" charset="0"/>
              </a:rPr>
              <a:t>Let op: In dit proces is het heel normaal als je ‘terugvalt’ van bv. fase 4 naar fase 2, als bijvoorbeeld blijkt dat een bepaalde studie toch niet bij je past </a:t>
            </a:r>
            <a:r>
              <a:rPr lang="nl-NL" sz="1200" i="1" kern="1200">
                <a:solidFill>
                  <a:schemeClr val="tx1"/>
                </a:solidFill>
                <a:effectLst/>
                <a:latin typeface="Arial" charset="0"/>
                <a:ea typeface="ＭＳ Ｐゴシック" pitchFamily="112" charset="-128"/>
                <a:cs typeface="ＭＳ Ｐゴシック" charset="0"/>
              </a:rPr>
              <a:t>(bijv. je komt er achter dat de opleiding in de praktijk anders is dan je had gedacht. Bijv. Fysio is een studie waarbij je als student op elkaar oefent en dus veel aan elkaar zit. Dat vindt niet iedereen fijn).</a:t>
            </a:r>
            <a:r>
              <a:rPr lang="nl-NL" sz="1200" kern="1200">
                <a:solidFill>
                  <a:schemeClr val="tx1"/>
                </a:solidFill>
                <a:effectLst/>
                <a:latin typeface="Arial" charset="0"/>
                <a:ea typeface="ＭＳ Ｐゴシック" pitchFamily="112" charset="-128"/>
                <a:cs typeface="ＭＳ Ｐゴシック" charset="0"/>
              </a:rPr>
              <a:t> Er kunnen ook tussenstappen worden genomen en af en toe een stap terug. </a:t>
            </a:r>
          </a:p>
          <a:p>
            <a:pPr fontAlgn="base"/>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kern="1200">
                <a:solidFill>
                  <a:schemeClr val="tx1"/>
                </a:solidFill>
                <a:effectLst/>
                <a:latin typeface="Arial" charset="0"/>
                <a:ea typeface="ＭＳ Ｐゴシック" pitchFamily="112" charset="-128"/>
                <a:cs typeface="ＭＳ Ｐゴシック" charset="0"/>
              </a:rPr>
              <a:t>​</a:t>
            </a:r>
          </a:p>
          <a:p>
            <a:pPr fontAlgn="base"/>
            <a:r>
              <a:rPr lang="nl-NL" sz="1200" u="sng" kern="1200">
                <a:solidFill>
                  <a:schemeClr val="tx1"/>
                </a:solidFill>
                <a:effectLst/>
                <a:latin typeface="Arial" charset="0"/>
                <a:ea typeface="ＭＳ Ｐゴシック" pitchFamily="112" charset="-128"/>
                <a:cs typeface="ＭＳ Ｐゴシック" charset="0"/>
              </a:rPr>
              <a:t>Tip:</a:t>
            </a:r>
            <a:r>
              <a:rPr lang="nl-NL" sz="1200" kern="1200">
                <a:solidFill>
                  <a:schemeClr val="tx1"/>
                </a:solidFill>
                <a:effectLst/>
                <a:latin typeface="Arial" charset="0"/>
                <a:ea typeface="ＭＳ Ｐゴシック" pitchFamily="112" charset="-128"/>
                <a:cs typeface="ＭＳ Ｐゴシック" charset="0"/>
              </a:rPr>
              <a:t> Een studiekeuze is geen keuze voor het leven. ​</a:t>
            </a:r>
          </a:p>
          <a:p>
            <a:pPr fontAlgn="base"/>
            <a:r>
              <a:rPr lang="nl-NL" sz="1200" kern="1200">
                <a:solidFill>
                  <a:schemeClr val="tx1"/>
                </a:solidFill>
                <a:effectLst/>
                <a:latin typeface="Arial" charset="0"/>
                <a:ea typeface="ＭＳ Ｐゴシック" pitchFamily="112" charset="-128"/>
                <a:cs typeface="ＭＳ Ｐゴシック" charset="0"/>
              </a:rPr>
              <a:t>Wist je dat 60% van de Nederlanders (totaal) ander werk doet dan waar ze voor zijn opgeleid.​</a:t>
            </a:r>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F732A-2549-D84D-9419-1C469A76E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45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a:solidFill>
                  <a:schemeClr val="tx1"/>
                </a:solidFill>
                <a:effectLst/>
                <a:latin typeface="Arial" charset="0"/>
                <a:ea typeface="ＭＳ Ｐゴシック" pitchFamily="112" charset="-128"/>
                <a:cs typeface="ＭＳ Ｐゴシック" charset="0"/>
              </a:rPr>
              <a:t>Als mbo student ben je overal toelaatbaar maar het is heel belangrijk dat je je goed voorbereidt op een studie. Misschien heb je nog nooit economie gehad terwijl je een bedrijfskundige studie gaat doen of biologie terwijl dit een onderdeel is van je toekomstige hbo studie. Je kunt via deze link middels boeken, lessen en toetsen je gedegen voorbereiden. </a:t>
            </a:r>
          </a:p>
          <a:p>
            <a:pPr fontAlgn="base"/>
            <a:endParaRPr lang="nl-NL" sz="1200" kern="1200">
              <a:solidFill>
                <a:schemeClr val="tx1"/>
              </a:solidFill>
              <a:effectLst/>
              <a:latin typeface="Arial" charset="0"/>
              <a:ea typeface="ＭＳ Ｐゴシック" pitchFamily="112" charset="-128"/>
              <a:cs typeface="ＭＳ Ｐゴシック" charset="0"/>
            </a:endParaRPr>
          </a:p>
          <a:p>
            <a:pPr fontAlgn="base"/>
            <a:r>
              <a:rPr lang="nl-NL" sz="1200" kern="1200">
                <a:solidFill>
                  <a:schemeClr val="tx1"/>
                </a:solidFill>
                <a:effectLst/>
                <a:latin typeface="Arial" charset="0"/>
                <a:ea typeface="ＭＳ Ｐゴシック" pitchFamily="112" charset="-128"/>
                <a:cs typeface="ＭＳ Ｐゴシック" charset="0"/>
              </a:rPr>
              <a:t>Sommige opleidingen hebben </a:t>
            </a:r>
            <a:r>
              <a:rPr lang="nl-NL" sz="1200" u="sng" kern="1200">
                <a:solidFill>
                  <a:schemeClr val="tx1"/>
                </a:solidFill>
                <a:effectLst/>
                <a:latin typeface="Arial" charset="0"/>
                <a:ea typeface="ＭＳ Ｐゴシック" pitchFamily="112" charset="-128"/>
                <a:cs typeface="ＭＳ Ｐゴシック" charset="0"/>
              </a:rPr>
              <a:t>aanvullende eisen</a:t>
            </a:r>
            <a:r>
              <a:rPr lang="nl-NL" sz="1200" kern="1200">
                <a:solidFill>
                  <a:schemeClr val="tx1"/>
                </a:solidFill>
                <a:effectLst/>
                <a:latin typeface="Arial" charset="0"/>
                <a:ea typeface="ＭＳ Ｐゴシック" pitchFamily="112" charset="-128"/>
                <a:cs typeface="ＭＳ Ｐゴシック" charset="0"/>
              </a:rPr>
              <a:t>. De Kunsten, ALO, Sportkunde,  Management in de Zorg hebben aanvullende eisen in de vorm van een test/auditie/portfolio. Check altijd de website van een opleiding om te kijken of er aanvullende eisen zijn.</a:t>
            </a:r>
          </a:p>
          <a:p>
            <a:pPr fontAlgn="base"/>
            <a:r>
              <a:rPr lang="nl-NL" sz="1200" kern="1200">
                <a:solidFill>
                  <a:schemeClr val="tx1"/>
                </a:solidFill>
                <a:effectLst/>
                <a:latin typeface="Arial" charset="0"/>
                <a:ea typeface="ＭＳ Ｐゴシック" pitchFamily="112" charset="-128"/>
                <a:cs typeface="ＭＳ Ｐゴシック" charset="0"/>
              </a:rPr>
              <a:t> </a:t>
            </a:r>
          </a:p>
          <a:p>
            <a:pPr fontAlgn="base"/>
            <a:r>
              <a:rPr lang="nl-NL" sz="1200" u="sng" kern="1200">
                <a:solidFill>
                  <a:schemeClr val="tx1"/>
                </a:solidFill>
                <a:effectLst/>
                <a:latin typeface="Arial" charset="0"/>
                <a:ea typeface="ＭＳ Ｐゴシック" pitchFamily="112" charset="-128"/>
                <a:cs typeface="ＭＳ Ｐゴシック" charset="0"/>
              </a:rPr>
              <a:t>Pabo</a:t>
            </a:r>
            <a:r>
              <a:rPr lang="nl-NL" sz="1200" kern="1200">
                <a:solidFill>
                  <a:schemeClr val="tx1"/>
                </a:solidFill>
                <a:effectLst/>
                <a:latin typeface="Arial" charset="0"/>
                <a:ea typeface="ＭＳ Ｐゴシック" pitchFamily="112" charset="-128"/>
                <a:cs typeface="ＭＳ Ｐゴシック" charset="0"/>
              </a:rPr>
              <a:t> hier bewust noemen vanwege de forse toelatingseisen, waarbij je ALLE toetsen moet halen. </a:t>
            </a:r>
          </a:p>
          <a:p>
            <a:pPr fontAlgn="base"/>
            <a:r>
              <a:rPr lang="nl-NL" sz="1200" kern="1200">
                <a:solidFill>
                  <a:schemeClr val="tx1"/>
                </a:solidFill>
                <a:effectLst/>
                <a:latin typeface="Arial" charset="0"/>
                <a:ea typeface="ＭＳ Ｐゴシック" pitchFamily="112" charset="-128"/>
                <a:cs typeface="ＭＳ Ｐゴシック" charset="0"/>
              </a:rPr>
              <a:t> </a:t>
            </a:r>
          </a:p>
          <a:p>
            <a:r>
              <a:rPr lang="nl-NL" sz="1200" u="sng" kern="1200" err="1">
                <a:solidFill>
                  <a:schemeClr val="tx1"/>
                </a:solidFill>
                <a:effectLst/>
                <a:latin typeface="Arial" charset="0"/>
                <a:ea typeface="ＭＳ Ｐゴシック" pitchFamily="112" charset="-128"/>
                <a:cs typeface="ＭＳ Ｐゴシック" charset="0"/>
              </a:rPr>
              <a:t>Numerus</a:t>
            </a:r>
            <a:r>
              <a:rPr lang="nl-NL" sz="1200" u="sng" kern="1200">
                <a:solidFill>
                  <a:schemeClr val="tx1"/>
                </a:solidFill>
                <a:effectLst/>
                <a:latin typeface="Arial" charset="0"/>
                <a:ea typeface="ＭＳ Ｐゴシック" pitchFamily="112" charset="-128"/>
                <a:cs typeface="ＭＳ Ｐゴシック" charset="0"/>
              </a:rPr>
              <a:t> Fixus:</a:t>
            </a:r>
            <a:r>
              <a:rPr lang="nl-NL" sz="1200" kern="1200">
                <a:solidFill>
                  <a:schemeClr val="tx1"/>
                </a:solidFill>
                <a:effectLst/>
                <a:latin typeface="Arial" charset="0"/>
                <a:ea typeface="ＭＳ Ｐゴシック" pitchFamily="112" charset="-128"/>
                <a:cs typeface="ＭＳ Ｐゴシック" charset="0"/>
              </a:rPr>
              <a:t> Sommige opleidingen hebben een maximum aantal opleidingsplaatsen per jaar beschikbaar, er is dan sprake van een </a:t>
            </a:r>
            <a:r>
              <a:rPr lang="nl-NL" sz="1200" kern="1200" err="1">
                <a:solidFill>
                  <a:schemeClr val="tx1"/>
                </a:solidFill>
                <a:effectLst/>
                <a:latin typeface="Arial" charset="0"/>
                <a:ea typeface="ＭＳ Ｐゴシック" pitchFamily="112" charset="-128"/>
                <a:cs typeface="ＭＳ Ｐゴシック" charset="0"/>
              </a:rPr>
              <a:t>numerus</a:t>
            </a:r>
            <a:r>
              <a:rPr lang="nl-NL" sz="1200" kern="1200">
                <a:solidFill>
                  <a:schemeClr val="tx1"/>
                </a:solidFill>
                <a:effectLst/>
                <a:latin typeface="Arial" charset="0"/>
                <a:ea typeface="ＭＳ Ｐゴシック" pitchFamily="112" charset="-128"/>
                <a:cs typeface="ＭＳ Ｐゴシック" charset="0"/>
              </a:rPr>
              <a:t> fixus. Als zich meer studenten aanmelden dan dat er plaatsen zijn, worden studenten geselecteerd middels een decentrale selectie. ​Opleidingen met een </a:t>
            </a:r>
            <a:r>
              <a:rPr lang="nl-NL" sz="1200" kern="1200" err="1">
                <a:solidFill>
                  <a:schemeClr val="tx1"/>
                </a:solidFill>
                <a:effectLst/>
                <a:latin typeface="Arial" charset="0"/>
                <a:ea typeface="ＭＳ Ｐゴシック" pitchFamily="112" charset="-128"/>
                <a:cs typeface="ＭＳ Ｐゴシック" charset="0"/>
              </a:rPr>
              <a:t>numerus</a:t>
            </a:r>
            <a:r>
              <a:rPr lang="nl-NL" sz="1200" kern="1200">
                <a:solidFill>
                  <a:schemeClr val="tx1"/>
                </a:solidFill>
                <a:effectLst/>
                <a:latin typeface="Arial" charset="0"/>
                <a:ea typeface="ＭＳ Ｐゴシック" pitchFamily="112" charset="-128"/>
                <a:cs typeface="ＭＳ Ｐゴシック" charset="0"/>
              </a:rPr>
              <a:t> fixus hebben een vervroegde aanmelddatum. De aanmelddeadline voor de fixusopleidingen is 15 januari 2021. </a:t>
            </a:r>
          </a:p>
          <a:p>
            <a:r>
              <a:rPr lang="nl-NL" sz="1200" kern="1200">
                <a:solidFill>
                  <a:schemeClr val="tx1"/>
                </a:solidFill>
                <a:effectLst/>
                <a:latin typeface="Arial" charset="0"/>
                <a:ea typeface="ＭＳ Ｐゴシック" pitchFamily="112" charset="-128"/>
                <a:cs typeface="ＭＳ Ｐゴシック" charset="0"/>
              </a:rPr>
              <a:t>Opleidingen selecteren zelf studenten op basis van door de opleiding gestelde criteria. Bijvoorbeeld een interview, motivatiebrief, toets, portfolio of een combinatie daarvan. </a:t>
            </a:r>
          </a:p>
          <a:p>
            <a:pPr fontAlgn="base"/>
            <a:r>
              <a:rPr lang="nl-NL" sz="1200" kern="1200">
                <a:solidFill>
                  <a:schemeClr val="tx1"/>
                </a:solidFill>
                <a:effectLst/>
                <a:latin typeface="Arial" charset="0"/>
                <a:ea typeface="ＭＳ Ｐゴシック" pitchFamily="112" charset="-128"/>
                <a:cs typeface="ＭＳ Ｐゴシック" charset="0"/>
              </a:rPr>
              <a:t> </a:t>
            </a:r>
          </a:p>
          <a:p>
            <a:r>
              <a:rPr lang="nl-NL" sz="1200" u="sng" kern="1200" err="1">
                <a:solidFill>
                  <a:schemeClr val="tx1"/>
                </a:solidFill>
                <a:effectLst/>
                <a:latin typeface="Arial" charset="0"/>
                <a:ea typeface="ＭＳ Ｐゴシック" pitchFamily="112" charset="-128"/>
                <a:cs typeface="ＭＳ Ｐゴシック" charset="0"/>
              </a:rPr>
              <a:t>Studiekeuzecheck</a:t>
            </a:r>
            <a:r>
              <a:rPr lang="nl-NL" sz="1200" u="sng" kern="1200">
                <a:solidFill>
                  <a:schemeClr val="tx1"/>
                </a:solidFill>
                <a:effectLst/>
                <a:latin typeface="Arial" charset="0"/>
                <a:ea typeface="ＭＳ Ｐゴシック" pitchFamily="112" charset="-128"/>
                <a:cs typeface="ＭＳ Ｐゴシック" charset="0"/>
              </a:rPr>
              <a:t>:</a:t>
            </a:r>
            <a:r>
              <a:rPr lang="nl-NL" sz="1200" kern="1200">
                <a:solidFill>
                  <a:schemeClr val="tx1"/>
                </a:solidFill>
                <a:effectLst/>
                <a:latin typeface="Arial" charset="0"/>
                <a:ea typeface="ＭＳ Ｐゴシック" pitchFamily="112" charset="-128"/>
                <a:cs typeface="ＭＳ Ｐゴシック" charset="0"/>
              </a:rPr>
              <a:t> </a:t>
            </a:r>
          </a:p>
          <a:p>
            <a:r>
              <a:rPr lang="nl-NL" b="0" i="0">
                <a:solidFill>
                  <a:srgbClr val="000000"/>
                </a:solidFill>
                <a:effectLst/>
                <a:latin typeface="Neue Helvetica W02"/>
              </a:rPr>
              <a:t>Heb je je keuze gemaakt, meld je dan aan. Vóór 1 mei aanmelden betekent dat de </a:t>
            </a:r>
            <a:r>
              <a:rPr lang="nl-NL" b="0" i="0" err="1">
                <a:solidFill>
                  <a:srgbClr val="000000"/>
                </a:solidFill>
                <a:effectLst/>
                <a:latin typeface="Neue Helvetica W02"/>
              </a:rPr>
              <a:t>studiekeuzecheck</a:t>
            </a:r>
            <a:r>
              <a:rPr lang="nl-NL" b="0" i="0">
                <a:solidFill>
                  <a:srgbClr val="000000"/>
                </a:solidFill>
                <a:effectLst/>
                <a:latin typeface="Neue Helvetica W02"/>
              </a:rPr>
              <a:t> een recht is. Ná 1 mei is de check verplicht. Neem je niet deel aan de verplichte </a:t>
            </a:r>
            <a:r>
              <a:rPr lang="nl-NL" b="0" i="0" err="1">
                <a:solidFill>
                  <a:srgbClr val="000000"/>
                </a:solidFill>
                <a:effectLst/>
                <a:latin typeface="Neue Helvetica W02"/>
              </a:rPr>
              <a:t>studiekeuzecheck</a:t>
            </a:r>
            <a:r>
              <a:rPr lang="nl-NL" b="0" i="0">
                <a:solidFill>
                  <a:srgbClr val="000000"/>
                </a:solidFill>
                <a:effectLst/>
                <a:latin typeface="Neue Helvetica W02"/>
              </a:rPr>
              <a:t>, dan kan de opleiding je inschrijving weigeren. Maar meld je je aan voor Social Work, Bio-informatica, Biologie en Medisch </a:t>
            </a:r>
            <a:r>
              <a:rPr lang="nl-NL" b="0" i="0" err="1">
                <a:solidFill>
                  <a:srgbClr val="000000"/>
                </a:solidFill>
                <a:effectLst/>
                <a:latin typeface="Neue Helvetica W02"/>
              </a:rPr>
              <a:t>Laboratiumonderzoek</a:t>
            </a:r>
            <a:r>
              <a:rPr lang="nl-NL" b="0" i="0">
                <a:solidFill>
                  <a:srgbClr val="000000"/>
                </a:solidFill>
                <a:effectLst/>
                <a:latin typeface="Neue Helvetica W02"/>
              </a:rPr>
              <a:t>, Chemie of Chemische Technologie, dan is de </a:t>
            </a:r>
            <a:r>
              <a:rPr lang="nl-NL" b="0" i="0" err="1">
                <a:solidFill>
                  <a:srgbClr val="000000"/>
                </a:solidFill>
                <a:effectLst/>
                <a:latin typeface="Neue Helvetica W02"/>
              </a:rPr>
              <a:t>studiekeuzecheck</a:t>
            </a:r>
            <a:r>
              <a:rPr lang="nl-NL" b="0" i="0">
                <a:solidFill>
                  <a:srgbClr val="000000"/>
                </a:solidFill>
                <a:effectLst/>
                <a:latin typeface="Neue Helvetica W02"/>
              </a:rPr>
              <a:t> altijd verplicht. </a:t>
            </a:r>
            <a:endParaRPr lang="nl-NL" sz="1200" b="0" i="0" kern="1200">
              <a:solidFill>
                <a:schemeClr val="tx1"/>
              </a:solidFill>
              <a:effectLst/>
              <a:latin typeface="Arial" charset="0"/>
              <a:ea typeface="ＭＳ Ｐゴシック" pitchFamily="112" charset="-128"/>
            </a:endParaRPr>
          </a:p>
          <a:p>
            <a:r>
              <a:rPr lang="nl-NL" sz="1200" kern="1200">
                <a:solidFill>
                  <a:schemeClr val="tx1"/>
                </a:solidFill>
                <a:effectLst/>
                <a:latin typeface="Arial" charset="0"/>
                <a:ea typeface="ＭＳ Ｐゴシック" pitchFamily="112" charset="-128"/>
                <a:cs typeface="ＭＳ Ｐゴシック" charset="0"/>
              </a:rPr>
              <a:t>Nadat je de </a:t>
            </a:r>
            <a:r>
              <a:rPr lang="nl-NL" sz="1200" kern="1200" err="1">
                <a:solidFill>
                  <a:schemeClr val="tx1"/>
                </a:solidFill>
                <a:effectLst/>
                <a:latin typeface="Arial" charset="0"/>
                <a:ea typeface="ＭＳ Ｐゴシック" pitchFamily="112" charset="-128"/>
                <a:cs typeface="ＭＳ Ｐゴシック" charset="0"/>
              </a:rPr>
              <a:t>studiekeuzecheck</a:t>
            </a:r>
            <a:r>
              <a:rPr lang="nl-NL" sz="1200" kern="1200">
                <a:solidFill>
                  <a:schemeClr val="tx1"/>
                </a:solidFill>
                <a:effectLst/>
                <a:latin typeface="Arial" charset="0"/>
                <a:ea typeface="ＭＳ Ｐゴシック" pitchFamily="112" charset="-128"/>
                <a:cs typeface="ＭＳ Ｐゴシック" charset="0"/>
              </a:rPr>
              <a:t> hebt gedaan, ontvang je een </a:t>
            </a:r>
            <a:r>
              <a:rPr lang="nl-NL" sz="1200" kern="1200" err="1">
                <a:solidFill>
                  <a:schemeClr val="tx1"/>
                </a:solidFill>
                <a:effectLst/>
                <a:latin typeface="Arial" charset="0"/>
                <a:ea typeface="ＭＳ Ｐゴシック" pitchFamily="112" charset="-128"/>
                <a:cs typeface="ＭＳ Ｐゴシック" charset="0"/>
              </a:rPr>
              <a:t>studiekeuzeadvies</a:t>
            </a:r>
            <a:r>
              <a:rPr lang="nl-NL" sz="1200" kern="1200">
                <a:solidFill>
                  <a:schemeClr val="tx1"/>
                </a:solidFill>
                <a:effectLst/>
                <a:latin typeface="Arial" charset="0"/>
                <a:ea typeface="ＭＳ Ｐゴシック" pitchFamily="112" charset="-128"/>
                <a:cs typeface="ＭＳ Ｐゴシック" charset="0"/>
              </a:rPr>
              <a:t>. Dit advies is niet bindend. Maar bij een negatief advies raden we je aan je te oriënteren op een andere opleiding. </a:t>
            </a:r>
            <a:endParaRPr lang="nl-NL"/>
          </a:p>
          <a:p>
            <a:endParaRPr lang="en-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F732A-2549-D84D-9419-1C469A76E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3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AA6DC-CC7D-39E3-B034-6C716DCA99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310BEE5F-F351-1448-202D-E3F9BFE391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06758D24-B664-3F0B-C9AB-72408C69A5B9}"/>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6B465F25-C6AC-3083-DE5C-1FC511DB4BA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5BC465A-9A23-43AD-58F5-4447766CD4F8}"/>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660573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8ABA-C4C1-4E7B-276B-DA0DDB5A8BE9}"/>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DD931E39-F8C6-2DAF-F343-DD746CEC74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BCDEC29-8ECC-8C65-3FE9-9C558D014B4E}"/>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D16B0560-EB59-4F57-FF9E-6356895C399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45D8F31C-38FD-20E1-EC0E-7E6C1FFB6872}"/>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1468818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F3A2B-0412-09AD-C635-BD43962154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E4BCD9A-793F-4C3E-BE10-30B554671B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D58B8A5-3964-E6D7-AA5B-BA01C8CB025E}"/>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64B26C04-4F72-95F0-4419-07C86A42267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AB9AB89-A40C-642A-91DA-91C4E40E67BB}"/>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2030930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kst en beeld - Grij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5C22C2-B1C9-EC4B-AA53-E07CC141A52E}"/>
              </a:ext>
            </a:extLst>
          </p:cNvPr>
          <p:cNvSpPr>
            <a:spLocks noGrp="1"/>
          </p:cNvSpPr>
          <p:nvPr>
            <p:ph type="title" hasCustomPrompt="1"/>
          </p:nvPr>
        </p:nvSpPr>
        <p:spPr>
          <a:xfrm>
            <a:off x="838201" y="365125"/>
            <a:ext cx="4680000" cy="1325563"/>
          </a:xfrm>
        </p:spPr>
        <p:txBody>
          <a:bodyPr anchor="t"/>
          <a:lstStyle>
            <a:lvl1pPr>
              <a:defRPr>
                <a:solidFill>
                  <a:schemeClr val="bg1"/>
                </a:solidFill>
              </a:defRPr>
            </a:lvl1pPr>
          </a:lstStyle>
          <a:p>
            <a:r>
              <a:rPr lang="nl-NL"/>
              <a:t>Hier is ruimte voor een titel</a:t>
            </a:r>
            <a:endParaRPr lang="en-GB"/>
          </a:p>
        </p:txBody>
      </p:sp>
      <p:sp>
        <p:nvSpPr>
          <p:cNvPr id="7" name="Tijdelijke aanduiding voor afbeelding 8">
            <a:extLst>
              <a:ext uri="{FF2B5EF4-FFF2-40B4-BE49-F238E27FC236}">
                <a16:creationId xmlns:a16="http://schemas.microsoft.com/office/drawing/2014/main" id="{B6667F28-2F1C-6740-BE99-C779031715CD}"/>
              </a:ext>
            </a:extLst>
          </p:cNvPr>
          <p:cNvSpPr>
            <a:spLocks noGrp="1"/>
          </p:cNvSpPr>
          <p:nvPr>
            <p:ph type="pic" sz="quarter" idx="13"/>
          </p:nvPr>
        </p:nvSpPr>
        <p:spPr>
          <a:xfrm>
            <a:off x="6096001" y="0"/>
            <a:ext cx="6096000" cy="6858000"/>
          </a:xfrm>
          <a:prstGeom prst="rect">
            <a:avLst/>
          </a:prstGeom>
          <a:blipFill>
            <a:blip r:embed="rId2"/>
            <a:srcRect/>
            <a:stretch>
              <a:fillRect/>
            </a:stretch>
          </a:blipFill>
        </p:spPr>
        <p:txBody>
          <a:bodyPr anchor="ctr">
            <a:normAutofit/>
          </a:bodyPr>
          <a:lstStyle>
            <a:lvl1pPr marL="0" indent="0" algn="ctr">
              <a:buNone/>
              <a:defRPr sz="1000" b="1">
                <a:solidFill>
                  <a:schemeClr val="tx1"/>
                </a:solidFill>
              </a:defRPr>
            </a:lvl1pPr>
          </a:lstStyle>
          <a:p>
            <a:endParaRPr lang="en-GB"/>
          </a:p>
        </p:txBody>
      </p:sp>
      <p:sp>
        <p:nvSpPr>
          <p:cNvPr id="9" name="Tijdelijke aanduiding voor inhoud 8">
            <a:extLst>
              <a:ext uri="{FF2B5EF4-FFF2-40B4-BE49-F238E27FC236}">
                <a16:creationId xmlns:a16="http://schemas.microsoft.com/office/drawing/2014/main" id="{2D0C230F-9D80-294B-A1A8-561C69F05391}"/>
              </a:ext>
            </a:extLst>
          </p:cNvPr>
          <p:cNvSpPr>
            <a:spLocks noGrp="1"/>
          </p:cNvSpPr>
          <p:nvPr>
            <p:ph sz="quarter" idx="14"/>
          </p:nvPr>
        </p:nvSpPr>
        <p:spPr>
          <a:xfrm>
            <a:off x="838201" y="1828800"/>
            <a:ext cx="4680000" cy="4371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0" name="Tijdelijke aanduiding voor datum 9">
            <a:extLst>
              <a:ext uri="{FF2B5EF4-FFF2-40B4-BE49-F238E27FC236}">
                <a16:creationId xmlns:a16="http://schemas.microsoft.com/office/drawing/2014/main" id="{D29630A5-5980-BC4B-AD46-3E93933F9927}"/>
              </a:ext>
            </a:extLst>
          </p:cNvPr>
          <p:cNvSpPr>
            <a:spLocks noGrp="1"/>
          </p:cNvSpPr>
          <p:nvPr>
            <p:ph type="dt" sz="half" idx="15"/>
          </p:nvPr>
        </p:nvSpPr>
        <p:spPr/>
        <p:txBody>
          <a:bodyPr/>
          <a:lstStyle/>
          <a:p>
            <a:fld id="{72CE388F-804A-504A-8DB1-3735CB7C8802}" type="datetimeFigureOut">
              <a:rPr lang="en-GB" smtClean="0"/>
              <a:t>02/11/2023</a:t>
            </a:fld>
            <a:endParaRPr lang="en-GB"/>
          </a:p>
        </p:txBody>
      </p:sp>
      <p:sp>
        <p:nvSpPr>
          <p:cNvPr id="11" name="Tijdelijke aanduiding voor dianummer 10">
            <a:extLst>
              <a:ext uri="{FF2B5EF4-FFF2-40B4-BE49-F238E27FC236}">
                <a16:creationId xmlns:a16="http://schemas.microsoft.com/office/drawing/2014/main" id="{4086FD13-0BA9-AE4F-80C6-FD19FFB058C9}"/>
              </a:ext>
            </a:extLst>
          </p:cNvPr>
          <p:cNvSpPr>
            <a:spLocks noGrp="1"/>
          </p:cNvSpPr>
          <p:nvPr>
            <p:ph type="sldNum" sz="quarter" idx="16"/>
          </p:nvPr>
        </p:nvSpPr>
        <p:spPr/>
        <p:txBody>
          <a:bodyPr/>
          <a:lstStyle/>
          <a:p>
            <a:fld id="{7020CB35-23EF-604E-A52A-63372DAFEC65}" type="slidenum">
              <a:rPr lang="en-GB" smtClean="0"/>
              <a:t>‹nr.›</a:t>
            </a:fld>
            <a:endParaRPr lang="en-GB"/>
          </a:p>
        </p:txBody>
      </p:sp>
      <p:sp>
        <p:nvSpPr>
          <p:cNvPr id="12" name="Rechthoek 11">
            <a:extLst>
              <a:ext uri="{FF2B5EF4-FFF2-40B4-BE49-F238E27FC236}">
                <a16:creationId xmlns:a16="http://schemas.microsoft.com/office/drawing/2014/main" id="{45FC71F9-F0D0-A945-A071-8052832B445D}"/>
              </a:ext>
            </a:extLst>
          </p:cNvPr>
          <p:cNvSpPr/>
          <p:nvPr userDrawn="1"/>
        </p:nvSpPr>
        <p:spPr>
          <a:xfrm>
            <a:off x="838200" y="-1"/>
            <a:ext cx="4680000" cy="162000"/>
          </a:xfrm>
          <a:prstGeom prst="rect">
            <a:avLst/>
          </a:prstGeom>
          <a:solidFill>
            <a:srgbClr val="D1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88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oud van twee - Grijs">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F13AF129-33C9-1041-BD1A-D3B32EB96F89}"/>
              </a:ext>
            </a:extLst>
          </p:cNvPr>
          <p:cNvSpPr>
            <a:spLocks noGrp="1"/>
          </p:cNvSpPr>
          <p:nvPr>
            <p:ph type="dt" sz="half" idx="10"/>
          </p:nvPr>
        </p:nvSpPr>
        <p:spPr/>
        <p:txBody>
          <a:bodyPr/>
          <a:lstStyle/>
          <a:p>
            <a:fld id="{41C98ABD-4667-1B44-BAC3-A07BE72E1CB6}" type="datetime1">
              <a:rPr lang="nl-NL" smtClean="0"/>
              <a:t>2-11-2023</a:t>
            </a:fld>
            <a:endParaRPr lang="en-GB"/>
          </a:p>
        </p:txBody>
      </p:sp>
      <p:sp>
        <p:nvSpPr>
          <p:cNvPr id="8" name="Tijdelijke aanduiding voor voettekst 7">
            <a:extLst>
              <a:ext uri="{FF2B5EF4-FFF2-40B4-BE49-F238E27FC236}">
                <a16:creationId xmlns:a16="http://schemas.microsoft.com/office/drawing/2014/main" id="{688143E7-F3EC-B442-A85D-ADBC124A8663}"/>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82020CB1-4067-6E45-97DD-04AFD204A6F8}"/>
              </a:ext>
            </a:extLst>
          </p:cNvPr>
          <p:cNvSpPr>
            <a:spLocks noGrp="1"/>
          </p:cNvSpPr>
          <p:nvPr>
            <p:ph type="sldNum" sz="quarter" idx="12"/>
          </p:nvPr>
        </p:nvSpPr>
        <p:spPr/>
        <p:txBody>
          <a:bodyPr/>
          <a:lstStyle/>
          <a:p>
            <a:fld id="{96C9D0BA-D606-4546-9748-B07575EFE9B6}" type="slidenum">
              <a:rPr lang="en-GB" smtClean="0"/>
              <a:t>‹nr.›</a:t>
            </a:fld>
            <a:endParaRPr lang="en-GB"/>
          </a:p>
        </p:txBody>
      </p:sp>
      <p:sp>
        <p:nvSpPr>
          <p:cNvPr id="10" name="Titel 1">
            <a:extLst>
              <a:ext uri="{FF2B5EF4-FFF2-40B4-BE49-F238E27FC236}">
                <a16:creationId xmlns:a16="http://schemas.microsoft.com/office/drawing/2014/main" id="{7E8B255E-9BE1-FB43-8026-085AB0EB913C}"/>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nl-NL"/>
              <a:t>Hier is ruimte voor een titel</a:t>
            </a:r>
            <a:endParaRPr lang="en-GB"/>
          </a:p>
        </p:txBody>
      </p:sp>
      <p:sp>
        <p:nvSpPr>
          <p:cNvPr id="11" name="Tijdelijke aanduiding voor inhoud 2">
            <a:extLst>
              <a:ext uri="{FF2B5EF4-FFF2-40B4-BE49-F238E27FC236}">
                <a16:creationId xmlns:a16="http://schemas.microsoft.com/office/drawing/2014/main" id="{A13FEE9D-10D2-DE4B-A3F4-D5155B4392B2}"/>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12" name="Tijdelijke aanduiding voor inhoud 3">
            <a:extLst>
              <a:ext uri="{FF2B5EF4-FFF2-40B4-BE49-F238E27FC236}">
                <a16:creationId xmlns:a16="http://schemas.microsoft.com/office/drawing/2014/main" id="{3E7605F2-D1C5-6D4E-BEFE-61E2D36CC2C1}"/>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316179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06DB-EC68-3C6F-1B3E-1B8410F482ED}"/>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75A82BF8-1AFA-FF74-C550-B13350D163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1AAB49CE-3EEF-DECC-1E3E-974A2098EACD}"/>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CF5F0354-005A-C896-8F80-28D5AE595EA9}"/>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3092884-AF91-0E3B-95D4-6456073351D5}"/>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13763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29B2-36C0-D186-E26F-BA2802F4A6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3B1706A5-DAC6-8DAD-EF7B-2C58E26C4E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25A96-4DCF-3E66-AFD5-872A97E687EC}"/>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D96736AC-1397-716D-DDC7-5DDD6803D9F5}"/>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528084C-7242-544E-D1C0-EBDA5DB68CE9}"/>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3525071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67793-BDCA-E9C3-2B33-E1B33A0A95BB}"/>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B7B180E7-AC85-CCE3-0C42-9509C287C0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25BD85B9-EEBB-DB00-F72C-B89B8E11D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73255990-2B83-4585-18E2-FFCB8D793099}"/>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6" name="Footer Placeholder 5">
            <a:extLst>
              <a:ext uri="{FF2B5EF4-FFF2-40B4-BE49-F238E27FC236}">
                <a16:creationId xmlns:a16="http://schemas.microsoft.com/office/drawing/2014/main" id="{FF32C52E-7A42-7CFF-5025-FD11E7B9F334}"/>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0C4F0B7-A73D-61A1-9EBD-FB61868D9AAE}"/>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2878559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B1D96-5147-220A-B986-B5E662D9662B}"/>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36D79847-DE9E-1830-517A-80D0CB45FB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A91D87-437B-9FFB-6A62-A8CB7D54C2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9D955E69-41C7-5F30-3C5C-991D88DB76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939F0B-05D9-8BAC-C841-53646A99B3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D0BEC4A3-F261-9B64-80E5-C2A0C39B7651}"/>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8" name="Footer Placeholder 7">
            <a:extLst>
              <a:ext uri="{FF2B5EF4-FFF2-40B4-BE49-F238E27FC236}">
                <a16:creationId xmlns:a16="http://schemas.microsoft.com/office/drawing/2014/main" id="{D0D9DAE7-059D-0722-ED9B-6CDCFC1BFEB1}"/>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0E4527AB-0A82-AB89-533A-2C2BE7136F54}"/>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346055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7E6C-BA95-48B2-4B57-E888E5632885}"/>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5158619B-7E5C-6488-838C-1BFF018D29BE}"/>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4" name="Footer Placeholder 3">
            <a:extLst>
              <a:ext uri="{FF2B5EF4-FFF2-40B4-BE49-F238E27FC236}">
                <a16:creationId xmlns:a16="http://schemas.microsoft.com/office/drawing/2014/main" id="{EF090657-9B5F-80EC-73FE-A8BD7FB7BD8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565CB074-B891-B51F-1D79-CC0ECCE99E20}"/>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23963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C3BAF-E4B3-6688-714B-958FFE6E6216}"/>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3" name="Footer Placeholder 2">
            <a:extLst>
              <a:ext uri="{FF2B5EF4-FFF2-40B4-BE49-F238E27FC236}">
                <a16:creationId xmlns:a16="http://schemas.microsoft.com/office/drawing/2014/main" id="{C3E338FC-3207-BA56-6E22-DF123908EDDB}"/>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40716D3-8F5C-0FA1-D546-D9049D5107A1}"/>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43666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B620-945C-C8B7-F5D0-3EBA848B64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87518F7C-5EF2-B0A4-7172-3916E800E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89D3532E-4C12-864F-175A-0DC6749234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570F3-831B-7663-942E-2817DFF5399F}"/>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6" name="Footer Placeholder 5">
            <a:extLst>
              <a:ext uri="{FF2B5EF4-FFF2-40B4-BE49-F238E27FC236}">
                <a16:creationId xmlns:a16="http://schemas.microsoft.com/office/drawing/2014/main" id="{F8CE85EA-6D11-E948-3E48-4A3DD03241C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C85FEC2-D66E-7579-F6FF-C922F036FB26}"/>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41686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97DB-3B7B-198E-B906-2FFE71DD9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2D526393-FDA7-B677-7833-E4D201EDBB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0A7391EB-EB99-2740-0128-1838F1B53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E5747-8399-0114-8848-A401879D1371}"/>
              </a:ext>
            </a:extLst>
          </p:cNvPr>
          <p:cNvSpPr>
            <a:spLocks noGrp="1"/>
          </p:cNvSpPr>
          <p:nvPr>
            <p:ph type="dt" sz="half" idx="10"/>
          </p:nvPr>
        </p:nvSpPr>
        <p:spPr/>
        <p:txBody>
          <a:bodyPr/>
          <a:lstStyle/>
          <a:p>
            <a:fld id="{3CB2771D-35AF-4E3B-9A17-257644163E11}" type="datetimeFigureOut">
              <a:rPr lang="en-NL" smtClean="0"/>
              <a:t>11/02/2023</a:t>
            </a:fld>
            <a:endParaRPr lang="en-NL"/>
          </a:p>
        </p:txBody>
      </p:sp>
      <p:sp>
        <p:nvSpPr>
          <p:cNvPr id="6" name="Footer Placeholder 5">
            <a:extLst>
              <a:ext uri="{FF2B5EF4-FFF2-40B4-BE49-F238E27FC236}">
                <a16:creationId xmlns:a16="http://schemas.microsoft.com/office/drawing/2014/main" id="{C29549C9-5715-5E06-469C-718490984E3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D711504-D561-E7CD-B690-2058D718F22D}"/>
              </a:ext>
            </a:extLst>
          </p:cNvPr>
          <p:cNvSpPr>
            <a:spLocks noGrp="1"/>
          </p:cNvSpPr>
          <p:nvPr>
            <p:ph type="sldNum" sz="quarter" idx="12"/>
          </p:nvPr>
        </p:nvSpPr>
        <p:spPr/>
        <p:txBody>
          <a:bodyPr/>
          <a:lstStyle/>
          <a:p>
            <a:fld id="{2370C861-D667-4479-8CAE-7F4A39A4511C}" type="slidenum">
              <a:rPr lang="en-NL" smtClean="0"/>
              <a:t>‹nr.›</a:t>
            </a:fld>
            <a:endParaRPr lang="en-NL"/>
          </a:p>
        </p:txBody>
      </p:sp>
    </p:spTree>
    <p:extLst>
      <p:ext uri="{BB962C8B-B14F-4D97-AF65-F5344CB8AC3E}">
        <p14:creationId xmlns:p14="http://schemas.microsoft.com/office/powerpoint/2010/main" val="3146824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4717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118AC-33A3-0DB9-7884-8CFD8F460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A63F71DC-3619-E944-BA78-7E57BABB71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1DE0B6A-5B80-E268-BF9F-5AF9BB6103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2771D-35AF-4E3B-9A17-257644163E11}" type="datetimeFigureOut">
              <a:rPr lang="en-NL" smtClean="0"/>
              <a:t>11/02/2023</a:t>
            </a:fld>
            <a:endParaRPr lang="en-NL"/>
          </a:p>
        </p:txBody>
      </p:sp>
      <p:sp>
        <p:nvSpPr>
          <p:cNvPr id="5" name="Footer Placeholder 4">
            <a:extLst>
              <a:ext uri="{FF2B5EF4-FFF2-40B4-BE49-F238E27FC236}">
                <a16:creationId xmlns:a16="http://schemas.microsoft.com/office/drawing/2014/main" id="{CC2D85E4-712D-3485-51F0-CC9EBC2BE4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B0585B5E-2D62-3839-CE65-86A16EFA2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0C861-D667-4479-8CAE-7F4A39A4511C}" type="slidenum">
              <a:rPr lang="en-NL" smtClean="0"/>
              <a:t>‹nr.›</a:t>
            </a:fld>
            <a:endParaRPr lang="en-NL"/>
          </a:p>
        </p:txBody>
      </p:sp>
    </p:spTree>
    <p:extLst>
      <p:ext uri="{BB962C8B-B14F-4D97-AF65-F5344CB8AC3E}">
        <p14:creationId xmlns:p14="http://schemas.microsoft.com/office/powerpoint/2010/main" val="3706503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4928297-D58A-4D1A-BDE0-D6F7DA4EADB3}"/>
              </a:ext>
            </a:extLst>
          </p:cNvPr>
          <p:cNvPicPr>
            <a:picLocks noChangeAspect="1"/>
          </p:cNvPicPr>
          <p:nvPr/>
        </p:nvPicPr>
        <p:blipFill rotWithShape="1">
          <a:blip r:embed="rId2"/>
          <a:srcRect l="12666" t="39384" r="64333" b="43763"/>
          <a:stretch/>
        </p:blipFill>
        <p:spPr>
          <a:xfrm>
            <a:off x="1252455" y="3571120"/>
            <a:ext cx="9687089" cy="2702561"/>
          </a:xfrm>
          <a:prstGeom prst="rect">
            <a:avLst/>
          </a:prstGeom>
        </p:spPr>
      </p:pic>
      <p:sp>
        <p:nvSpPr>
          <p:cNvPr id="7" name="Tekstvak 6">
            <a:extLst>
              <a:ext uri="{FF2B5EF4-FFF2-40B4-BE49-F238E27FC236}">
                <a16:creationId xmlns:a16="http://schemas.microsoft.com/office/drawing/2014/main" id="{62C900C8-9A9C-1E73-72F3-A0CADC662FAF}"/>
              </a:ext>
            </a:extLst>
          </p:cNvPr>
          <p:cNvSpPr txBox="1"/>
          <p:nvPr/>
        </p:nvSpPr>
        <p:spPr>
          <a:xfrm>
            <a:off x="-78659" y="289679"/>
            <a:ext cx="12270659" cy="3139321"/>
          </a:xfrm>
          <a:prstGeom prst="rect">
            <a:avLst/>
          </a:prstGeom>
          <a:noFill/>
        </p:spPr>
        <p:txBody>
          <a:bodyPr wrap="square">
            <a:spAutoFit/>
          </a:bodyPr>
          <a:lstStyle/>
          <a:p>
            <a:pPr algn="ctr"/>
            <a:r>
              <a:rPr lang="nl-NL" sz="6600" b="1" dirty="0">
                <a:solidFill>
                  <a:srgbClr val="D09482"/>
                </a:solidFill>
              </a:rPr>
              <a:t>Denk ook aan</a:t>
            </a:r>
          </a:p>
          <a:p>
            <a:pPr algn="ctr"/>
            <a:r>
              <a:rPr lang="nl-NL" sz="6600" b="1" dirty="0">
                <a:solidFill>
                  <a:srgbClr val="D09482"/>
                </a:solidFill>
              </a:rPr>
              <a:t>de Associate </a:t>
            </a:r>
            <a:r>
              <a:rPr lang="nl-NL" sz="6600" b="1" dirty="0" err="1">
                <a:solidFill>
                  <a:srgbClr val="D09482"/>
                </a:solidFill>
              </a:rPr>
              <a:t>degree</a:t>
            </a:r>
            <a:endParaRPr lang="nl-NL" sz="6600" b="1" dirty="0">
              <a:solidFill>
                <a:srgbClr val="D09482"/>
              </a:solidFill>
            </a:endParaRPr>
          </a:p>
          <a:p>
            <a:pPr algn="ctr"/>
            <a:r>
              <a:rPr lang="nl-NL" sz="6600" b="1" dirty="0">
                <a:solidFill>
                  <a:srgbClr val="D09482"/>
                </a:solidFill>
              </a:rPr>
              <a:t>bij LOB!</a:t>
            </a:r>
          </a:p>
        </p:txBody>
      </p:sp>
    </p:spTree>
    <p:extLst>
      <p:ext uri="{BB962C8B-B14F-4D97-AF65-F5344CB8AC3E}">
        <p14:creationId xmlns:p14="http://schemas.microsoft.com/office/powerpoint/2010/main" val="403476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F9EA1-5654-4057-9C1C-B5624B93A96F}"/>
              </a:ext>
            </a:extLst>
          </p:cNvPr>
          <p:cNvSpPr>
            <a:spLocks noGrp="1"/>
          </p:cNvSpPr>
          <p:nvPr>
            <p:ph type="title"/>
          </p:nvPr>
        </p:nvSpPr>
        <p:spPr>
          <a:xfrm>
            <a:off x="478093" y="469674"/>
            <a:ext cx="11235813" cy="4343062"/>
          </a:xfrm>
        </p:spPr>
        <p:txBody>
          <a:bodyPr>
            <a:normAutofit/>
          </a:bodyPr>
          <a:lstStyle/>
          <a:p>
            <a:pPr algn="ctr"/>
            <a:r>
              <a:rPr lang="nl-NL" sz="6000" b="1" dirty="0">
                <a:solidFill>
                  <a:srgbClr val="D09482"/>
                </a:solidFill>
                <a:latin typeface="+mn-lt"/>
              </a:rPr>
              <a:t>Werken?</a:t>
            </a:r>
            <a:br>
              <a:rPr lang="nl-NL" sz="6000" b="1" dirty="0">
                <a:solidFill>
                  <a:srgbClr val="D09482"/>
                </a:solidFill>
                <a:latin typeface="+mn-lt"/>
              </a:rPr>
            </a:br>
            <a:br>
              <a:rPr lang="nl-NL" sz="6000" b="1" dirty="0">
                <a:solidFill>
                  <a:srgbClr val="D09482"/>
                </a:solidFill>
                <a:latin typeface="+mn-lt"/>
              </a:rPr>
            </a:br>
            <a:r>
              <a:rPr lang="nl-NL" sz="6000" b="1" dirty="0">
                <a:solidFill>
                  <a:srgbClr val="D09482"/>
                </a:solidFill>
                <a:latin typeface="+mn-lt"/>
              </a:rPr>
              <a:t>Doorstuderen? </a:t>
            </a:r>
            <a:br>
              <a:rPr lang="nl-NL" sz="6000" b="1" dirty="0">
                <a:solidFill>
                  <a:srgbClr val="D09482"/>
                </a:solidFill>
                <a:latin typeface="+mn-lt"/>
              </a:rPr>
            </a:br>
            <a:br>
              <a:rPr lang="nl-NL" sz="6000" b="1" dirty="0">
                <a:solidFill>
                  <a:srgbClr val="D09482"/>
                </a:solidFill>
                <a:latin typeface="+mn-lt"/>
              </a:rPr>
            </a:br>
            <a:r>
              <a:rPr lang="nl-NL" sz="6000" b="1" dirty="0">
                <a:solidFill>
                  <a:srgbClr val="D09482"/>
                </a:solidFill>
                <a:latin typeface="+mn-lt"/>
              </a:rPr>
              <a:t>Werken en studeren combineren?</a:t>
            </a:r>
            <a:endParaRPr lang="en-NL" sz="6000" b="1" dirty="0">
              <a:solidFill>
                <a:srgbClr val="D09482"/>
              </a:solidFill>
              <a:latin typeface="+mn-lt"/>
            </a:endParaRPr>
          </a:p>
        </p:txBody>
      </p:sp>
      <p:pic>
        <p:nvPicPr>
          <p:cNvPr id="3" name="Afbeelding 2">
            <a:extLst>
              <a:ext uri="{FF2B5EF4-FFF2-40B4-BE49-F238E27FC236}">
                <a16:creationId xmlns:a16="http://schemas.microsoft.com/office/drawing/2014/main" id="{EB1C15FD-4D9D-BD4E-E6B0-1E7D0FD1642A}"/>
              </a:ext>
            </a:extLst>
          </p:cNvPr>
          <p:cNvPicPr>
            <a:picLocks noChangeAspect="1"/>
          </p:cNvPicPr>
          <p:nvPr/>
        </p:nvPicPr>
        <p:blipFill rotWithShape="1">
          <a:blip r:embed="rId3"/>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171054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56BB6-725B-4CED-A85F-49546AC221BF}"/>
              </a:ext>
            </a:extLst>
          </p:cNvPr>
          <p:cNvSpPr>
            <a:spLocks noGrp="1"/>
          </p:cNvSpPr>
          <p:nvPr>
            <p:ph type="title"/>
          </p:nvPr>
        </p:nvSpPr>
        <p:spPr>
          <a:xfrm>
            <a:off x="498519" y="-535628"/>
            <a:ext cx="9411117" cy="1600200"/>
          </a:xfrm>
        </p:spPr>
        <p:txBody>
          <a:bodyPr>
            <a:normAutofit/>
          </a:bodyPr>
          <a:lstStyle/>
          <a:p>
            <a:r>
              <a:rPr lang="nl-NL" sz="4400" b="1" dirty="0">
                <a:solidFill>
                  <a:srgbClr val="D09482"/>
                </a:solidFill>
                <a:latin typeface="+mn-lt"/>
              </a:rPr>
              <a:t>De vormen</a:t>
            </a:r>
            <a:endParaRPr lang="en-US" sz="4400" b="1" dirty="0">
              <a:solidFill>
                <a:srgbClr val="D09482"/>
              </a:solidFill>
              <a:latin typeface="+mn-lt"/>
              <a:cs typeface="Arial"/>
            </a:endParaRPr>
          </a:p>
        </p:txBody>
      </p:sp>
      <p:sp>
        <p:nvSpPr>
          <p:cNvPr id="6" name="Tekstvak 5">
            <a:extLst>
              <a:ext uri="{FF2B5EF4-FFF2-40B4-BE49-F238E27FC236}">
                <a16:creationId xmlns:a16="http://schemas.microsoft.com/office/drawing/2014/main" id="{6C3166EA-9F87-B339-4DB9-370228B9460D}"/>
              </a:ext>
            </a:extLst>
          </p:cNvPr>
          <p:cNvSpPr txBox="1"/>
          <p:nvPr/>
        </p:nvSpPr>
        <p:spPr>
          <a:xfrm>
            <a:off x="600075" y="3015853"/>
            <a:ext cx="10648950" cy="1200329"/>
          </a:xfrm>
          <a:prstGeom prst="rect">
            <a:avLst/>
          </a:prstGeom>
          <a:noFill/>
        </p:spPr>
        <p:txBody>
          <a:bodyPr wrap="square">
            <a:spAutoFit/>
          </a:bodyPr>
          <a:lstStyle/>
          <a:p>
            <a:pPr marL="571500" indent="-571500">
              <a:buFont typeface="Arial" panose="020B0604020202020204" pitchFamily="34" charset="0"/>
              <a:buChar char="•"/>
            </a:pPr>
            <a:r>
              <a:rPr lang="nl-NL" sz="3200" dirty="0">
                <a:solidFill>
                  <a:schemeClr val="bg1"/>
                </a:solidFill>
              </a:rPr>
              <a:t>Deeltijd</a:t>
            </a:r>
            <a:r>
              <a:rPr lang="nl-NL" sz="3600" dirty="0">
                <a:solidFill>
                  <a:schemeClr val="bg1"/>
                </a:solidFill>
              </a:rPr>
              <a:t> </a:t>
            </a:r>
            <a:r>
              <a:rPr lang="nl-NL" sz="3200" dirty="0">
                <a:solidFill>
                  <a:schemeClr val="bg1"/>
                </a:solidFill>
              </a:rPr>
              <a:t>studeren</a:t>
            </a:r>
            <a:br>
              <a:rPr lang="nl-NL" sz="3600" dirty="0">
                <a:solidFill>
                  <a:schemeClr val="bg1"/>
                </a:solidFill>
              </a:rPr>
            </a:br>
            <a:endParaRPr lang="en-NL" sz="3600" dirty="0">
              <a:solidFill>
                <a:schemeClr val="bg1"/>
              </a:solidFill>
            </a:endParaRPr>
          </a:p>
        </p:txBody>
      </p:sp>
      <p:sp>
        <p:nvSpPr>
          <p:cNvPr id="8" name="Tekstvak 7">
            <a:extLst>
              <a:ext uri="{FF2B5EF4-FFF2-40B4-BE49-F238E27FC236}">
                <a16:creationId xmlns:a16="http://schemas.microsoft.com/office/drawing/2014/main" id="{A916D47E-4261-2440-A430-C6334F8D1158}"/>
              </a:ext>
            </a:extLst>
          </p:cNvPr>
          <p:cNvSpPr txBox="1"/>
          <p:nvPr/>
        </p:nvSpPr>
        <p:spPr>
          <a:xfrm>
            <a:off x="600075" y="4816346"/>
            <a:ext cx="11172825" cy="1138773"/>
          </a:xfrm>
          <a:prstGeom prst="rect">
            <a:avLst/>
          </a:prstGeom>
          <a:noFill/>
        </p:spPr>
        <p:txBody>
          <a:bodyPr wrap="square">
            <a:spAutoFit/>
          </a:bodyPr>
          <a:lstStyle/>
          <a:p>
            <a:pPr marL="571500" indent="-571500">
              <a:buFont typeface="Arial" panose="020B0604020202020204" pitchFamily="34" charset="0"/>
              <a:buChar char="•"/>
            </a:pPr>
            <a:r>
              <a:rPr lang="nl-NL" sz="3200" dirty="0">
                <a:solidFill>
                  <a:schemeClr val="bg1"/>
                </a:solidFill>
              </a:rPr>
              <a:t>Duaal studeren</a:t>
            </a:r>
            <a:br>
              <a:rPr lang="nl-NL" sz="3600" dirty="0">
                <a:solidFill>
                  <a:schemeClr val="bg1"/>
                </a:solidFill>
              </a:rPr>
            </a:br>
            <a:r>
              <a:rPr lang="nl-NL" sz="3600" dirty="0"/>
              <a:t>	</a:t>
            </a:r>
            <a:endParaRPr lang="en-NL" sz="3600" dirty="0"/>
          </a:p>
        </p:txBody>
      </p:sp>
      <p:sp>
        <p:nvSpPr>
          <p:cNvPr id="9" name="Tekstvak 8">
            <a:extLst>
              <a:ext uri="{FF2B5EF4-FFF2-40B4-BE49-F238E27FC236}">
                <a16:creationId xmlns:a16="http://schemas.microsoft.com/office/drawing/2014/main" id="{A947105F-4A88-AF1C-AE7E-88AD59230B9C}"/>
              </a:ext>
            </a:extLst>
          </p:cNvPr>
          <p:cNvSpPr txBox="1"/>
          <p:nvPr/>
        </p:nvSpPr>
        <p:spPr>
          <a:xfrm>
            <a:off x="600075" y="1542708"/>
            <a:ext cx="10648950" cy="1077218"/>
          </a:xfrm>
          <a:prstGeom prst="rect">
            <a:avLst/>
          </a:prstGeom>
          <a:noFill/>
        </p:spPr>
        <p:txBody>
          <a:bodyPr wrap="square" rtlCol="0">
            <a:spAutoFit/>
          </a:bodyPr>
          <a:lstStyle/>
          <a:p>
            <a:pPr marL="457200" indent="-457200">
              <a:buFont typeface="Arial" panose="020B0604020202020204" pitchFamily="34" charset="0"/>
              <a:buChar char="•"/>
            </a:pPr>
            <a:r>
              <a:rPr lang="nl-NL" sz="3200" dirty="0">
                <a:solidFill>
                  <a:schemeClr val="bg1"/>
                </a:solidFill>
              </a:rPr>
              <a:t> Voltijd studeren</a:t>
            </a:r>
            <a:br>
              <a:rPr lang="nl-NL" sz="3200" dirty="0">
                <a:solidFill>
                  <a:schemeClr val="bg1"/>
                </a:solidFill>
              </a:rPr>
            </a:br>
            <a:endParaRPr lang="nl-NL" sz="3200" dirty="0">
              <a:solidFill>
                <a:schemeClr val="bg1"/>
              </a:solidFill>
            </a:endParaRPr>
          </a:p>
        </p:txBody>
      </p:sp>
      <p:pic>
        <p:nvPicPr>
          <p:cNvPr id="11" name="Afbeelding 10">
            <a:extLst>
              <a:ext uri="{FF2B5EF4-FFF2-40B4-BE49-F238E27FC236}">
                <a16:creationId xmlns:a16="http://schemas.microsoft.com/office/drawing/2014/main" id="{B3B0BE62-4AAF-CB96-124A-D2DCC3281DC0}"/>
              </a:ext>
            </a:extLst>
          </p:cNvPr>
          <p:cNvPicPr>
            <a:picLocks noChangeAspect="1"/>
          </p:cNvPicPr>
          <p:nvPr/>
        </p:nvPicPr>
        <p:blipFill>
          <a:blip r:embed="rId3"/>
          <a:stretch>
            <a:fillRect/>
          </a:stretch>
        </p:blipFill>
        <p:spPr>
          <a:xfrm>
            <a:off x="6116012" y="526669"/>
            <a:ext cx="5577469" cy="1827102"/>
          </a:xfrm>
          <a:prstGeom prst="rect">
            <a:avLst/>
          </a:prstGeom>
        </p:spPr>
      </p:pic>
      <p:pic>
        <p:nvPicPr>
          <p:cNvPr id="2" name="Afbeelding 1">
            <a:extLst>
              <a:ext uri="{FF2B5EF4-FFF2-40B4-BE49-F238E27FC236}">
                <a16:creationId xmlns:a16="http://schemas.microsoft.com/office/drawing/2014/main" id="{D78C0EA8-EEBC-B745-F5AC-FE1A5AFE5254}"/>
              </a:ext>
            </a:extLst>
          </p:cNvPr>
          <p:cNvPicPr>
            <a:picLocks noChangeAspect="1"/>
          </p:cNvPicPr>
          <p:nvPr/>
        </p:nvPicPr>
        <p:blipFill rotWithShape="1">
          <a:blip r:embed="rId4"/>
          <a:srcRect l="12666" t="39384" r="64333" b="43763"/>
          <a:stretch/>
        </p:blipFill>
        <p:spPr>
          <a:xfrm>
            <a:off x="9150987" y="5865925"/>
            <a:ext cx="2827653" cy="788875"/>
          </a:xfrm>
          <a:prstGeom prst="rect">
            <a:avLst/>
          </a:prstGeom>
        </p:spPr>
      </p:pic>
      <p:sp>
        <p:nvSpPr>
          <p:cNvPr id="4" name="Rechteraccolade 3">
            <a:extLst>
              <a:ext uri="{FF2B5EF4-FFF2-40B4-BE49-F238E27FC236}">
                <a16:creationId xmlns:a16="http://schemas.microsoft.com/office/drawing/2014/main" id="{1116E0EB-6F57-473C-012C-2D2BCF7CF1ED}"/>
              </a:ext>
            </a:extLst>
          </p:cNvPr>
          <p:cNvSpPr/>
          <p:nvPr/>
        </p:nvSpPr>
        <p:spPr>
          <a:xfrm>
            <a:off x="4719484" y="3015853"/>
            <a:ext cx="884903" cy="2450882"/>
          </a:xfrm>
          <a:prstGeom prst="rightBrace">
            <a:avLst/>
          </a:prstGeom>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 name="Tekstvak 6">
            <a:extLst>
              <a:ext uri="{FF2B5EF4-FFF2-40B4-BE49-F238E27FC236}">
                <a16:creationId xmlns:a16="http://schemas.microsoft.com/office/drawing/2014/main" id="{8B10362D-EE55-9296-ED2C-B2CB009693FA}"/>
              </a:ext>
            </a:extLst>
          </p:cNvPr>
          <p:cNvSpPr txBox="1"/>
          <p:nvPr/>
        </p:nvSpPr>
        <p:spPr>
          <a:xfrm>
            <a:off x="6027420" y="3916100"/>
            <a:ext cx="10648950" cy="1138773"/>
          </a:xfrm>
          <a:prstGeom prst="rect">
            <a:avLst/>
          </a:prstGeom>
          <a:noFill/>
        </p:spPr>
        <p:txBody>
          <a:bodyPr wrap="square">
            <a:spAutoFit/>
          </a:bodyPr>
          <a:lstStyle/>
          <a:p>
            <a:r>
              <a:rPr lang="nl-NL" sz="3200" dirty="0">
                <a:solidFill>
                  <a:schemeClr val="bg1"/>
                </a:solidFill>
              </a:rPr>
              <a:t>“BBL-variant”</a:t>
            </a:r>
            <a:br>
              <a:rPr lang="nl-NL" sz="3600" dirty="0">
                <a:solidFill>
                  <a:schemeClr val="bg1"/>
                </a:solidFill>
              </a:rPr>
            </a:br>
            <a:endParaRPr lang="en-NL" sz="3600" dirty="0">
              <a:solidFill>
                <a:schemeClr val="bg1"/>
              </a:solidFill>
            </a:endParaRPr>
          </a:p>
        </p:txBody>
      </p:sp>
    </p:spTree>
    <p:extLst>
      <p:ext uri="{BB962C8B-B14F-4D97-AF65-F5344CB8AC3E}">
        <p14:creationId xmlns:p14="http://schemas.microsoft.com/office/powerpoint/2010/main" val="30544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456BB6-725B-4CED-A85F-49546AC221BF}"/>
              </a:ext>
            </a:extLst>
          </p:cNvPr>
          <p:cNvSpPr>
            <a:spLocks noGrp="1"/>
          </p:cNvSpPr>
          <p:nvPr>
            <p:ph type="title"/>
          </p:nvPr>
        </p:nvSpPr>
        <p:spPr>
          <a:xfrm>
            <a:off x="839788" y="457200"/>
            <a:ext cx="9411117" cy="1600200"/>
          </a:xfrm>
        </p:spPr>
        <p:txBody>
          <a:bodyPr>
            <a:normAutofit/>
          </a:bodyPr>
          <a:lstStyle/>
          <a:p>
            <a:r>
              <a:rPr lang="nl-NL" sz="4000" b="1"/>
              <a:t>Deeltijd en duaal</a:t>
            </a:r>
            <a:endParaRPr lang="en-NL" sz="4000" b="1"/>
          </a:p>
        </p:txBody>
      </p:sp>
      <p:graphicFrame>
        <p:nvGraphicFramePr>
          <p:cNvPr id="6" name="Tabel 6">
            <a:extLst>
              <a:ext uri="{FF2B5EF4-FFF2-40B4-BE49-F238E27FC236}">
                <a16:creationId xmlns:a16="http://schemas.microsoft.com/office/drawing/2014/main" id="{FB85D4E4-AB98-7C58-5848-6804BBBB4D84}"/>
              </a:ext>
            </a:extLst>
          </p:cNvPr>
          <p:cNvGraphicFramePr>
            <a:graphicFrameLocks noGrp="1"/>
          </p:cNvGraphicFramePr>
          <p:nvPr>
            <p:extLst>
              <p:ext uri="{D42A27DB-BD31-4B8C-83A1-F6EECF244321}">
                <p14:modId xmlns:p14="http://schemas.microsoft.com/office/powerpoint/2010/main" val="1153165248"/>
              </p:ext>
            </p:extLst>
          </p:nvPr>
        </p:nvGraphicFramePr>
        <p:xfrm>
          <a:off x="498519" y="1257300"/>
          <a:ext cx="10512424" cy="5313489"/>
        </p:xfrm>
        <a:graphic>
          <a:graphicData uri="http://schemas.openxmlformats.org/drawingml/2006/table">
            <a:tbl>
              <a:tblPr firstRow="1" bandRow="1">
                <a:tableStyleId>{5C22544A-7EE6-4342-B048-85BDC9FD1C3A}</a:tableStyleId>
              </a:tblPr>
              <a:tblGrid>
                <a:gridCol w="5508955">
                  <a:extLst>
                    <a:ext uri="{9D8B030D-6E8A-4147-A177-3AD203B41FA5}">
                      <a16:colId xmlns:a16="http://schemas.microsoft.com/office/drawing/2014/main" val="2426377548"/>
                    </a:ext>
                  </a:extLst>
                </a:gridCol>
                <a:gridCol w="5003469">
                  <a:extLst>
                    <a:ext uri="{9D8B030D-6E8A-4147-A177-3AD203B41FA5}">
                      <a16:colId xmlns:a16="http://schemas.microsoft.com/office/drawing/2014/main" val="4005127177"/>
                    </a:ext>
                  </a:extLst>
                </a:gridCol>
              </a:tblGrid>
              <a:tr h="5313489">
                <a:tc>
                  <a:txBody>
                    <a:bodyPr/>
                    <a:lstStyle/>
                    <a:p>
                      <a:pPr algn="ctr"/>
                      <a:r>
                        <a:rPr lang="nl-NL" sz="3600" b="1" dirty="0">
                          <a:solidFill>
                            <a:schemeClr val="tx1"/>
                          </a:solidFill>
                        </a:rPr>
                        <a:t>Deeltijd</a:t>
                      </a:r>
                    </a:p>
                    <a:p>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Beperkt aantal colleges</a:t>
                      </a:r>
                    </a:p>
                    <a:p>
                      <a:pPr marL="742950" lvl="1" indent="-285750">
                        <a:buFont typeface="Wingdings" panose="05000000000000000000" pitchFamily="2" charset="2"/>
                        <a:buChar char="ü"/>
                      </a:pPr>
                      <a:r>
                        <a:rPr lang="nl-NL" sz="1600" b="0" dirty="0">
                          <a:solidFill>
                            <a:schemeClr val="tx1"/>
                          </a:solidFill>
                        </a:rPr>
                        <a:t>Bv. 1x per week of ‘s avonds</a:t>
                      </a:r>
                    </a:p>
                    <a:p>
                      <a:pPr marL="0" indent="0">
                        <a:buFont typeface="Wingdings" panose="05000000000000000000" pitchFamily="2" charset="2"/>
                        <a:buNone/>
                      </a:pPr>
                      <a:endParaRPr lang="nl-NL" b="0" dirty="0">
                        <a:solidFill>
                          <a:schemeClr val="tx1"/>
                        </a:solidFill>
                      </a:endParaRPr>
                    </a:p>
                    <a:p>
                      <a:pPr marL="0" indent="0">
                        <a:buFont typeface="Wingdings" panose="05000000000000000000" pitchFamily="2" charset="2"/>
                        <a:buNone/>
                      </a:pPr>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Opleiding gecombineerd met baan</a:t>
                      </a:r>
                    </a:p>
                    <a:p>
                      <a:pPr marL="742950" lvl="1" indent="-285750">
                        <a:buFont typeface="Wingdings" panose="05000000000000000000" pitchFamily="2" charset="2"/>
                        <a:buChar char="ü"/>
                      </a:pPr>
                      <a:r>
                        <a:rPr lang="nl-NL" sz="1600" b="0" dirty="0">
                          <a:solidFill>
                            <a:schemeClr val="tx1"/>
                          </a:solidFill>
                        </a:rPr>
                        <a:t>In je baan met praktijkopdrachten aan de slag</a:t>
                      </a:r>
                    </a:p>
                    <a:p>
                      <a:pPr marL="457200" lvl="1" indent="0">
                        <a:buFont typeface="Wingdings" panose="05000000000000000000" pitchFamily="2" charset="2"/>
                        <a:buNone/>
                      </a:pPr>
                      <a:endParaRPr lang="nl-NL" sz="1600" b="0" dirty="0">
                        <a:solidFill>
                          <a:schemeClr val="tx1"/>
                        </a:solidFill>
                      </a:endParaRPr>
                    </a:p>
                    <a:p>
                      <a:pPr marL="285750" indent="-285750">
                        <a:buFont typeface="Wingdings" panose="05000000000000000000" pitchFamily="2" charset="2"/>
                        <a:buChar char="ü"/>
                      </a:pPr>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Geschikte werkcontext is soms voorwaarde</a:t>
                      </a:r>
                    </a:p>
                    <a:p>
                      <a:pPr marL="742950" lvl="1" indent="-285750">
                        <a:buFont typeface="Wingdings" panose="05000000000000000000" pitchFamily="2" charset="2"/>
                        <a:buChar char="ü"/>
                      </a:pPr>
                      <a:r>
                        <a:rPr lang="nl-NL" sz="1600" b="0" dirty="0">
                          <a:solidFill>
                            <a:schemeClr val="tx1"/>
                          </a:solidFill>
                        </a:rPr>
                        <a:t>Begeleider in / vanuit die werkcontext</a:t>
                      </a:r>
                    </a:p>
                    <a:p>
                      <a:pPr marL="285750" indent="-285750">
                        <a:buFont typeface="Wingdings" panose="05000000000000000000" pitchFamily="2" charset="2"/>
                        <a:buChar char="ü"/>
                      </a:pPr>
                      <a:endParaRPr lang="nl-NL" b="0" dirty="0">
                        <a:solidFill>
                          <a:schemeClr val="tx1"/>
                        </a:solidFill>
                      </a:endParaRPr>
                    </a:p>
                    <a:p>
                      <a:pPr marL="285750" indent="-285750">
                        <a:buFont typeface="Wingdings" panose="05000000000000000000" pitchFamily="2" charset="2"/>
                        <a:buChar char="ü"/>
                      </a:pPr>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Geen studiefinanciering</a:t>
                      </a:r>
                    </a:p>
                    <a:p>
                      <a:pPr marL="742950" lvl="1" indent="-285750">
                        <a:buFont typeface="Wingdings" panose="05000000000000000000" pitchFamily="2" charset="2"/>
                        <a:buChar char="ü"/>
                      </a:pPr>
                      <a:r>
                        <a:rPr lang="nl-NL" sz="1600" b="0" dirty="0">
                          <a:solidFill>
                            <a:schemeClr val="tx1"/>
                          </a:solidFill>
                        </a:rPr>
                        <a:t>Mogelijk wel financiële regeling of vergoeding van de werkgever</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8D8D9"/>
                    </a:solidFill>
                  </a:tcPr>
                </a:tc>
                <a:tc>
                  <a:txBody>
                    <a:bodyPr/>
                    <a:lstStyle/>
                    <a:p>
                      <a:pPr algn="ctr"/>
                      <a:r>
                        <a:rPr lang="nl-NL" sz="3600" b="1" dirty="0">
                          <a:solidFill>
                            <a:schemeClr val="tx1"/>
                          </a:solidFill>
                        </a:rPr>
                        <a:t>Duaal</a:t>
                      </a:r>
                    </a:p>
                    <a:p>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Werk en studie </a:t>
                      </a:r>
                      <a:r>
                        <a:rPr lang="nl-NL" b="0" i="1" dirty="0">
                          <a:solidFill>
                            <a:schemeClr val="tx1"/>
                          </a:solidFill>
                        </a:rPr>
                        <a:t>tegelijkertijd</a:t>
                      </a:r>
                      <a:r>
                        <a:rPr lang="nl-NL" b="0" dirty="0">
                          <a:solidFill>
                            <a:schemeClr val="tx1"/>
                          </a:solidFill>
                        </a:rPr>
                        <a:t> integraal gecombineerd</a:t>
                      </a:r>
                    </a:p>
                    <a:p>
                      <a:pPr marL="742950" lvl="1" indent="-285750">
                        <a:buFont typeface="Wingdings" panose="05000000000000000000" pitchFamily="2" charset="2"/>
                        <a:buChar char="ü"/>
                      </a:pPr>
                      <a:r>
                        <a:rPr lang="nl-NL" sz="1600" b="0" dirty="0">
                          <a:solidFill>
                            <a:schemeClr val="tx1"/>
                          </a:solidFill>
                        </a:rPr>
                        <a:t>Bv. 1 lesdag per 2 weken</a:t>
                      </a:r>
                    </a:p>
                    <a:p>
                      <a:pPr marL="285750" indent="-285750">
                        <a:buFont typeface="Wingdings" panose="05000000000000000000" pitchFamily="2" charset="2"/>
                        <a:buChar char="ü"/>
                      </a:pPr>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Leren is optimaal verbonden aan baan</a:t>
                      </a:r>
                    </a:p>
                    <a:p>
                      <a:pPr marL="742950" lvl="1" indent="-285750">
                        <a:buFont typeface="Wingdings" panose="05000000000000000000" pitchFamily="2" charset="2"/>
                        <a:buChar char="ü"/>
                      </a:pPr>
                      <a:r>
                        <a:rPr lang="nl-NL" sz="1600" b="0" dirty="0" err="1">
                          <a:solidFill>
                            <a:schemeClr val="tx1"/>
                          </a:solidFill>
                        </a:rPr>
                        <a:t>Tripartitie</a:t>
                      </a:r>
                      <a:r>
                        <a:rPr lang="nl-NL" sz="1600" b="0" dirty="0">
                          <a:solidFill>
                            <a:schemeClr val="tx1"/>
                          </a:solidFill>
                        </a:rPr>
                        <a:t>-overeenkomst</a:t>
                      </a:r>
                    </a:p>
                    <a:p>
                      <a:pPr marL="742950" lvl="1" indent="-285750">
                        <a:buFont typeface="Wingdings" panose="05000000000000000000" pitchFamily="2" charset="2"/>
                        <a:buChar char="ü"/>
                      </a:pPr>
                      <a:r>
                        <a:rPr lang="nl-NL" sz="1600" b="0" dirty="0" err="1">
                          <a:solidFill>
                            <a:schemeClr val="tx1"/>
                          </a:solidFill>
                        </a:rPr>
                        <a:t>Doorontwikkelen</a:t>
                      </a:r>
                      <a:r>
                        <a:rPr lang="nl-NL" sz="1600" b="0" dirty="0">
                          <a:solidFill>
                            <a:schemeClr val="tx1"/>
                          </a:solidFill>
                        </a:rPr>
                        <a:t> in eigen beroepspraktijk</a:t>
                      </a:r>
                    </a:p>
                    <a:p>
                      <a:pPr marL="285750" indent="-285750">
                        <a:buFont typeface="Wingdings" panose="05000000000000000000" pitchFamily="2" charset="2"/>
                        <a:buChar char="ü"/>
                      </a:pPr>
                      <a:endParaRPr lang="nl-NL" b="0" dirty="0">
                        <a:solidFill>
                          <a:schemeClr val="tx1"/>
                        </a:solidFill>
                      </a:endParaRPr>
                    </a:p>
                    <a:p>
                      <a:pPr marL="285750" indent="-285750">
                        <a:buFont typeface="Wingdings" panose="05000000000000000000" pitchFamily="2" charset="2"/>
                        <a:buChar char="ü"/>
                      </a:pPr>
                      <a:r>
                        <a:rPr lang="nl-NL" b="0" dirty="0">
                          <a:solidFill>
                            <a:schemeClr val="tx1"/>
                          </a:solidFill>
                        </a:rPr>
                        <a:t>Baan gerelateerd aan studierichting is altijd voorwaarde</a:t>
                      </a:r>
                    </a:p>
                    <a:p>
                      <a:pPr marL="742950" lvl="1" indent="-285750">
                        <a:buFont typeface="Wingdings" panose="05000000000000000000" pitchFamily="2" charset="2"/>
                        <a:buChar char="ü"/>
                      </a:pPr>
                      <a:r>
                        <a:rPr lang="nl-NL" sz="1600" b="0" dirty="0">
                          <a:solidFill>
                            <a:schemeClr val="tx1"/>
                          </a:solidFill>
                        </a:rPr>
                        <a:t>Afspraken over werkplekleren in tripartite- overeenkomst</a:t>
                      </a:r>
                    </a:p>
                    <a:p>
                      <a:pPr marL="0" indent="0">
                        <a:buFont typeface="Wingdings" panose="05000000000000000000" pitchFamily="2" charset="2"/>
                        <a:buNone/>
                      </a:pPr>
                      <a:r>
                        <a:rPr lang="nl-NL" b="0" dirty="0">
                          <a:solidFill>
                            <a:schemeClr val="tx1"/>
                          </a:solidFill>
                        </a:rPr>
                        <a:t> </a:t>
                      </a:r>
                    </a:p>
                    <a:p>
                      <a:pPr marL="285750" indent="-285750">
                        <a:buFont typeface="Wingdings" panose="05000000000000000000" pitchFamily="2" charset="2"/>
                        <a:buChar char="ü"/>
                      </a:pPr>
                      <a:r>
                        <a:rPr lang="nl-NL" b="0" dirty="0">
                          <a:solidFill>
                            <a:schemeClr val="tx1"/>
                          </a:solidFill>
                        </a:rPr>
                        <a:t>Studiefinanciering wel mogelijk</a:t>
                      </a:r>
                    </a:p>
                    <a:p>
                      <a:pPr marL="742950" lvl="1" indent="-285750">
                        <a:buFont typeface="Wingdings" panose="05000000000000000000" pitchFamily="2" charset="2"/>
                        <a:buChar char="ü"/>
                      </a:pPr>
                      <a:r>
                        <a:rPr lang="nl-NL" sz="1600" b="0" dirty="0">
                          <a:solidFill>
                            <a:schemeClr val="tx1"/>
                          </a:solidFill>
                        </a:rPr>
                        <a:t>Net als bij voltijd-opleiding</a:t>
                      </a:r>
                    </a:p>
                    <a:p>
                      <a:endParaRPr lang="nl-NL" b="0" dirty="0">
                        <a:solidFill>
                          <a:schemeClr val="tx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DDDDDD"/>
                    </a:solidFill>
                  </a:tcPr>
                </a:tc>
                <a:extLst>
                  <a:ext uri="{0D108BD9-81ED-4DB2-BD59-A6C34878D82A}">
                    <a16:rowId xmlns:a16="http://schemas.microsoft.com/office/drawing/2014/main" val="1897761737"/>
                  </a:ext>
                </a:extLst>
              </a:tr>
            </a:tbl>
          </a:graphicData>
        </a:graphic>
      </p:graphicFrame>
      <p:sp>
        <p:nvSpPr>
          <p:cNvPr id="2" name="Title 4">
            <a:extLst>
              <a:ext uri="{FF2B5EF4-FFF2-40B4-BE49-F238E27FC236}">
                <a16:creationId xmlns:a16="http://schemas.microsoft.com/office/drawing/2014/main" id="{79B07737-CC3E-43BA-29CC-6765A044416A}"/>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l-NL" sz="4400" b="1" dirty="0">
                <a:solidFill>
                  <a:srgbClr val="D09482"/>
                </a:solidFill>
                <a:latin typeface="+mn-lt"/>
              </a:rPr>
              <a:t>Deeltijd vs. Duaal</a:t>
            </a:r>
            <a:endParaRPr lang="en-US" sz="4400" b="1" dirty="0">
              <a:solidFill>
                <a:srgbClr val="D09482"/>
              </a:solidFill>
              <a:latin typeface="+mn-lt"/>
              <a:cs typeface="Arial"/>
            </a:endParaRPr>
          </a:p>
        </p:txBody>
      </p:sp>
      <p:pic>
        <p:nvPicPr>
          <p:cNvPr id="3" name="Afbeelding 2">
            <a:extLst>
              <a:ext uri="{FF2B5EF4-FFF2-40B4-BE49-F238E27FC236}">
                <a16:creationId xmlns:a16="http://schemas.microsoft.com/office/drawing/2014/main" id="{DC7765B0-401B-8D0C-0616-5845D84B97EA}"/>
              </a:ext>
            </a:extLst>
          </p:cNvPr>
          <p:cNvPicPr>
            <a:picLocks noChangeAspect="1"/>
          </p:cNvPicPr>
          <p:nvPr/>
        </p:nvPicPr>
        <p:blipFill rotWithShape="1">
          <a:blip r:embed="rId3"/>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414802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8AA8EA-D368-4B90-8BD8-F02349A3C7DF}"/>
              </a:ext>
            </a:extLst>
          </p:cNvPr>
          <p:cNvSpPr>
            <a:spLocks noGrp="1"/>
          </p:cNvSpPr>
          <p:nvPr>
            <p:ph idx="4294967295"/>
          </p:nvPr>
        </p:nvSpPr>
        <p:spPr>
          <a:xfrm>
            <a:off x="498519" y="1323302"/>
            <a:ext cx="6606318" cy="5156155"/>
          </a:xfrm>
        </p:spPr>
        <p:txBody>
          <a:bodyPr vert="horz" lIns="91440" tIns="45720" rIns="91440" bIns="45720" rtlCol="0" anchor="t">
            <a:normAutofit fontScale="77500" lnSpcReduction="20000"/>
          </a:bodyPr>
          <a:lstStyle/>
          <a:p>
            <a:pPr marL="0" indent="0">
              <a:lnSpc>
                <a:spcPct val="150000"/>
              </a:lnSpc>
              <a:spcBef>
                <a:spcPts val="0"/>
              </a:spcBef>
              <a:buNone/>
            </a:pPr>
            <a:r>
              <a:rPr lang="en-US" sz="3500" dirty="0" err="1">
                <a:solidFill>
                  <a:schemeClr val="bg1"/>
                </a:solidFill>
                <a:ea typeface="+mn-lt"/>
                <a:cs typeface="+mn-lt"/>
              </a:rPr>
              <a:t>Vanuit</a:t>
            </a:r>
            <a:r>
              <a:rPr lang="en-US" sz="3500" dirty="0">
                <a:solidFill>
                  <a:schemeClr val="bg1"/>
                </a:solidFill>
                <a:ea typeface="+mn-lt"/>
                <a:cs typeface="+mn-lt"/>
              </a:rPr>
              <a:t> mbo4 </a:t>
            </a:r>
            <a:r>
              <a:rPr lang="en-US" sz="3500" dirty="0" err="1">
                <a:solidFill>
                  <a:schemeClr val="bg1"/>
                </a:solidFill>
                <a:ea typeface="+mn-lt"/>
                <a:cs typeface="+mn-lt"/>
              </a:rPr>
              <a:t>starten</a:t>
            </a:r>
            <a:r>
              <a:rPr lang="en-US" sz="3500" dirty="0">
                <a:solidFill>
                  <a:schemeClr val="bg1"/>
                </a:solidFill>
                <a:ea typeface="+mn-lt"/>
                <a:cs typeface="+mn-lt"/>
              </a:rPr>
              <a:t> </a:t>
            </a:r>
            <a:r>
              <a:rPr lang="en-US" sz="3500" dirty="0" err="1">
                <a:solidFill>
                  <a:schemeClr val="bg1"/>
                </a:solidFill>
                <a:ea typeface="+mn-lt"/>
                <a:cs typeface="+mn-lt"/>
              </a:rPr>
              <a:t>aan</a:t>
            </a:r>
            <a:r>
              <a:rPr lang="en-US" sz="3500" dirty="0">
                <a:solidFill>
                  <a:schemeClr val="bg1"/>
                </a:solidFill>
                <a:ea typeface="+mn-lt"/>
                <a:cs typeface="+mn-lt"/>
              </a:rPr>
              <a:t> </a:t>
            </a:r>
            <a:r>
              <a:rPr lang="en-US" sz="3500" dirty="0" err="1">
                <a:solidFill>
                  <a:schemeClr val="bg1"/>
                </a:solidFill>
                <a:ea typeface="+mn-lt"/>
                <a:cs typeface="+mn-lt"/>
              </a:rPr>
              <a:t>een</a:t>
            </a:r>
            <a:r>
              <a:rPr lang="en-US" sz="3500" dirty="0">
                <a:solidFill>
                  <a:schemeClr val="bg1"/>
                </a:solidFill>
                <a:ea typeface="+mn-lt"/>
                <a:cs typeface="+mn-lt"/>
              </a:rPr>
              <a:t>:</a:t>
            </a:r>
          </a:p>
          <a:p>
            <a:pPr>
              <a:lnSpc>
                <a:spcPct val="150000"/>
              </a:lnSpc>
              <a:spcBef>
                <a:spcPts val="0"/>
              </a:spcBef>
            </a:pPr>
            <a:r>
              <a:rPr lang="en-US" sz="3500" dirty="0" err="1">
                <a:solidFill>
                  <a:schemeClr val="bg1"/>
                </a:solidFill>
                <a:ea typeface="+mn-lt"/>
                <a:cs typeface="+mn-lt"/>
              </a:rPr>
              <a:t>Verwante</a:t>
            </a:r>
            <a:r>
              <a:rPr lang="en-US" sz="3500" dirty="0">
                <a:solidFill>
                  <a:schemeClr val="bg1"/>
                </a:solidFill>
                <a:ea typeface="+mn-lt"/>
                <a:cs typeface="+mn-lt"/>
              </a:rPr>
              <a:t> Ad of Ba</a:t>
            </a:r>
          </a:p>
          <a:p>
            <a:pPr>
              <a:lnSpc>
                <a:spcPct val="150000"/>
              </a:lnSpc>
              <a:spcBef>
                <a:spcPts val="0"/>
              </a:spcBef>
            </a:pPr>
            <a:r>
              <a:rPr lang="en-US" sz="3500" dirty="0">
                <a:solidFill>
                  <a:schemeClr val="bg1"/>
                </a:solidFill>
                <a:ea typeface="+mn-lt"/>
                <a:cs typeface="+mn-lt"/>
              </a:rPr>
              <a:t>Minder </a:t>
            </a:r>
            <a:r>
              <a:rPr lang="en-US" sz="3500" dirty="0" err="1">
                <a:solidFill>
                  <a:schemeClr val="bg1"/>
                </a:solidFill>
                <a:ea typeface="+mn-lt"/>
                <a:cs typeface="+mn-lt"/>
              </a:rPr>
              <a:t>verwante</a:t>
            </a:r>
            <a:r>
              <a:rPr lang="en-US" sz="3500" dirty="0">
                <a:solidFill>
                  <a:schemeClr val="bg1"/>
                </a:solidFill>
                <a:ea typeface="+mn-lt"/>
                <a:cs typeface="+mn-lt"/>
              </a:rPr>
              <a:t> Ad of Ba</a:t>
            </a:r>
          </a:p>
          <a:p>
            <a:pPr>
              <a:lnSpc>
                <a:spcPct val="150000"/>
              </a:lnSpc>
              <a:spcBef>
                <a:spcPts val="0"/>
              </a:spcBef>
            </a:pPr>
            <a:r>
              <a:rPr lang="en-US" sz="3500" dirty="0">
                <a:solidFill>
                  <a:schemeClr val="bg1"/>
                </a:solidFill>
                <a:ea typeface="+mn-lt"/>
                <a:cs typeface="+mn-lt"/>
              </a:rPr>
              <a:t>Vaak is er </a:t>
            </a:r>
            <a:r>
              <a:rPr lang="en-US" sz="3500" dirty="0" err="1">
                <a:solidFill>
                  <a:schemeClr val="bg1"/>
                </a:solidFill>
                <a:ea typeface="+mn-lt"/>
                <a:cs typeface="+mn-lt"/>
              </a:rPr>
              <a:t>een</a:t>
            </a:r>
            <a:r>
              <a:rPr lang="en-US" sz="3500" dirty="0">
                <a:solidFill>
                  <a:schemeClr val="bg1"/>
                </a:solidFill>
                <a:ea typeface="+mn-lt"/>
                <a:cs typeface="+mn-lt"/>
              </a:rPr>
              <a:t> </a:t>
            </a:r>
            <a:r>
              <a:rPr lang="en-US" sz="3500" dirty="0" err="1">
                <a:solidFill>
                  <a:schemeClr val="bg1"/>
                </a:solidFill>
                <a:ea typeface="+mn-lt"/>
                <a:cs typeface="+mn-lt"/>
              </a:rPr>
              <a:t>mbo-hbo</a:t>
            </a:r>
            <a:r>
              <a:rPr lang="en-US" sz="3500" dirty="0">
                <a:solidFill>
                  <a:schemeClr val="bg1"/>
                </a:solidFill>
                <a:ea typeface="+mn-lt"/>
                <a:cs typeface="+mn-lt"/>
              </a:rPr>
              <a:t> </a:t>
            </a:r>
            <a:r>
              <a:rPr lang="en-US" sz="3500" dirty="0" err="1">
                <a:solidFill>
                  <a:schemeClr val="bg1"/>
                </a:solidFill>
                <a:ea typeface="+mn-lt"/>
                <a:cs typeface="+mn-lt"/>
              </a:rPr>
              <a:t>doorstroom</a:t>
            </a:r>
            <a:r>
              <a:rPr lang="en-US" sz="3500" dirty="0">
                <a:solidFill>
                  <a:schemeClr val="bg1"/>
                </a:solidFill>
                <a:ea typeface="+mn-lt"/>
                <a:cs typeface="+mn-lt"/>
              </a:rPr>
              <a:t>- of </a:t>
            </a:r>
            <a:r>
              <a:rPr lang="en-US" sz="3500" dirty="0" err="1">
                <a:solidFill>
                  <a:schemeClr val="bg1"/>
                </a:solidFill>
                <a:ea typeface="+mn-lt"/>
                <a:cs typeface="+mn-lt"/>
              </a:rPr>
              <a:t>keuzetraject</a:t>
            </a:r>
            <a:endParaRPr lang="en-US" sz="3500" dirty="0">
              <a:solidFill>
                <a:schemeClr val="bg1"/>
              </a:solidFill>
              <a:ea typeface="+mn-lt"/>
              <a:cs typeface="+mn-lt"/>
            </a:endParaRPr>
          </a:p>
          <a:p>
            <a:pPr marL="0" indent="0">
              <a:lnSpc>
                <a:spcPct val="150000"/>
              </a:lnSpc>
              <a:spcBef>
                <a:spcPts val="0"/>
              </a:spcBef>
              <a:buNone/>
            </a:pPr>
            <a:endParaRPr lang="en-US" sz="3500" dirty="0">
              <a:solidFill>
                <a:schemeClr val="bg1"/>
              </a:solidFill>
              <a:ea typeface="+mn-lt"/>
              <a:cs typeface="+mn-lt"/>
            </a:endParaRPr>
          </a:p>
          <a:p>
            <a:pPr marL="0" indent="0">
              <a:lnSpc>
                <a:spcPct val="150000"/>
              </a:lnSpc>
              <a:spcBef>
                <a:spcPts val="0"/>
              </a:spcBef>
              <a:buNone/>
            </a:pPr>
            <a:r>
              <a:rPr lang="en-US" sz="3500" dirty="0" err="1">
                <a:solidFill>
                  <a:schemeClr val="bg1"/>
                </a:solidFill>
                <a:ea typeface="+mn-lt"/>
                <a:cs typeface="+mn-lt"/>
              </a:rPr>
              <a:t>Vanuit</a:t>
            </a:r>
            <a:r>
              <a:rPr lang="en-US" sz="3500" dirty="0">
                <a:solidFill>
                  <a:schemeClr val="bg1"/>
                </a:solidFill>
                <a:ea typeface="+mn-lt"/>
                <a:cs typeface="+mn-lt"/>
              </a:rPr>
              <a:t> Ad </a:t>
            </a:r>
            <a:r>
              <a:rPr lang="en-US" sz="3500" dirty="0" err="1">
                <a:solidFill>
                  <a:schemeClr val="bg1"/>
                </a:solidFill>
                <a:ea typeface="+mn-lt"/>
                <a:cs typeface="+mn-lt"/>
              </a:rPr>
              <a:t>naar</a:t>
            </a:r>
            <a:r>
              <a:rPr lang="en-US" sz="3500" dirty="0">
                <a:solidFill>
                  <a:schemeClr val="bg1"/>
                </a:solidFill>
                <a:ea typeface="+mn-lt"/>
                <a:cs typeface="+mn-lt"/>
              </a:rPr>
              <a:t> Ba:</a:t>
            </a:r>
          </a:p>
          <a:p>
            <a:pPr>
              <a:lnSpc>
                <a:spcPct val="150000"/>
              </a:lnSpc>
              <a:spcBef>
                <a:spcPts val="0"/>
              </a:spcBef>
            </a:pPr>
            <a:r>
              <a:rPr lang="en-US" sz="3500" dirty="0" err="1">
                <a:solidFill>
                  <a:schemeClr val="bg1"/>
                </a:solidFill>
                <a:ea typeface="+mn-lt"/>
                <a:cs typeface="+mn-lt"/>
              </a:rPr>
              <a:t>Verwante</a:t>
            </a:r>
            <a:r>
              <a:rPr lang="en-US" sz="3500" dirty="0">
                <a:solidFill>
                  <a:schemeClr val="bg1"/>
                </a:solidFill>
                <a:ea typeface="+mn-lt"/>
                <a:cs typeface="+mn-lt"/>
              </a:rPr>
              <a:t> bachelor  (</a:t>
            </a:r>
            <a:r>
              <a:rPr lang="en-US" sz="3500" dirty="0" err="1">
                <a:solidFill>
                  <a:schemeClr val="bg1"/>
                </a:solidFill>
                <a:ea typeface="+mn-lt"/>
                <a:cs typeface="+mn-lt"/>
              </a:rPr>
              <a:t>streven</a:t>
            </a:r>
            <a:r>
              <a:rPr lang="en-US" sz="3500" dirty="0">
                <a:solidFill>
                  <a:schemeClr val="bg1"/>
                </a:solidFill>
                <a:ea typeface="+mn-lt"/>
                <a:cs typeface="+mn-lt"/>
              </a:rPr>
              <a:t>: 2 + 2)</a:t>
            </a:r>
          </a:p>
          <a:p>
            <a:pPr>
              <a:lnSpc>
                <a:spcPct val="150000"/>
              </a:lnSpc>
              <a:spcBef>
                <a:spcPts val="0"/>
              </a:spcBef>
            </a:pPr>
            <a:r>
              <a:rPr lang="en-US" sz="3500" dirty="0">
                <a:solidFill>
                  <a:schemeClr val="bg1"/>
                </a:solidFill>
                <a:ea typeface="+mn-lt"/>
                <a:cs typeface="+mn-lt"/>
              </a:rPr>
              <a:t>Minder </a:t>
            </a:r>
            <a:r>
              <a:rPr lang="en-US" sz="3500" dirty="0" err="1">
                <a:solidFill>
                  <a:schemeClr val="bg1"/>
                </a:solidFill>
                <a:ea typeface="+mn-lt"/>
                <a:cs typeface="+mn-lt"/>
              </a:rPr>
              <a:t>verwante</a:t>
            </a:r>
            <a:r>
              <a:rPr lang="en-US" sz="3500" dirty="0">
                <a:solidFill>
                  <a:schemeClr val="bg1"/>
                </a:solidFill>
                <a:ea typeface="+mn-lt"/>
                <a:cs typeface="+mn-lt"/>
              </a:rPr>
              <a:t> bachelor (</a:t>
            </a:r>
            <a:r>
              <a:rPr lang="en-US" sz="3500" dirty="0" err="1">
                <a:solidFill>
                  <a:schemeClr val="bg1"/>
                </a:solidFill>
                <a:ea typeface="+mn-lt"/>
                <a:cs typeface="+mn-lt"/>
              </a:rPr>
              <a:t>meestal</a:t>
            </a:r>
            <a:r>
              <a:rPr lang="en-US" sz="3500" dirty="0">
                <a:solidFill>
                  <a:schemeClr val="bg1"/>
                </a:solidFill>
                <a:ea typeface="+mn-lt"/>
                <a:cs typeface="+mn-lt"/>
              </a:rPr>
              <a:t> 2 + &gt;2)</a:t>
            </a:r>
          </a:p>
          <a:p>
            <a:pPr>
              <a:lnSpc>
                <a:spcPct val="150000"/>
              </a:lnSpc>
              <a:spcBef>
                <a:spcPts val="0"/>
              </a:spcBef>
              <a:buFontTx/>
              <a:buChar char="-"/>
            </a:pPr>
            <a:endParaRPr lang="en-US" sz="2000" dirty="0">
              <a:solidFill>
                <a:schemeClr val="bg1"/>
              </a:solidFill>
              <a:ea typeface="+mn-lt"/>
              <a:cs typeface="+mn-lt"/>
            </a:endParaRPr>
          </a:p>
          <a:p>
            <a:pPr>
              <a:lnSpc>
                <a:spcPct val="150000"/>
              </a:lnSpc>
              <a:spcBef>
                <a:spcPts val="0"/>
              </a:spcBef>
              <a:buFontTx/>
              <a:buChar char="-"/>
            </a:pPr>
            <a:endParaRPr lang="en-US" sz="2000" dirty="0">
              <a:solidFill>
                <a:schemeClr val="bg1"/>
              </a:solidFill>
              <a:ea typeface="+mn-lt"/>
              <a:cs typeface="+mn-lt"/>
            </a:endParaRPr>
          </a:p>
          <a:p>
            <a:pPr>
              <a:lnSpc>
                <a:spcPct val="150000"/>
              </a:lnSpc>
              <a:spcBef>
                <a:spcPts val="0"/>
              </a:spcBef>
              <a:buFontTx/>
              <a:buChar char="-"/>
            </a:pPr>
            <a:endParaRPr lang="en-US" sz="2000" dirty="0">
              <a:solidFill>
                <a:schemeClr val="bg1"/>
              </a:solidFill>
              <a:ea typeface="+mn-lt"/>
              <a:cs typeface="+mn-lt"/>
            </a:endParaRPr>
          </a:p>
        </p:txBody>
      </p:sp>
      <p:grpSp>
        <p:nvGrpSpPr>
          <p:cNvPr id="3" name="Diagram group">
            <a:extLst>
              <a:ext uri="{FF2B5EF4-FFF2-40B4-BE49-F238E27FC236}">
                <a16:creationId xmlns:a16="http://schemas.microsoft.com/office/drawing/2014/main" id="{71C83F54-B45E-DD5D-A7D6-0283BD83F88E}"/>
              </a:ext>
            </a:extLst>
          </p:cNvPr>
          <p:cNvGrpSpPr/>
          <p:nvPr/>
        </p:nvGrpSpPr>
        <p:grpSpPr>
          <a:xfrm>
            <a:off x="7148052" y="1335593"/>
            <a:ext cx="4407778" cy="3604877"/>
            <a:chOff x="842" y="0"/>
            <a:chExt cx="4010286" cy="2827293"/>
          </a:xfrm>
          <a:scene3d>
            <a:camera prst="perspectiveRelaxed">
              <a:rot lat="19149996" lon="20104178" rev="1577324"/>
            </a:camera>
            <a:lightRig rig="soft" dir="t"/>
            <a:backdrop>
              <a:anchor x="0" y="0" z="-210000"/>
              <a:norm dx="0" dy="0" dz="914400"/>
              <a:up dx="0" dy="914400" dz="0"/>
            </a:backdrop>
          </a:scene3d>
        </p:grpSpPr>
        <p:grpSp>
          <p:nvGrpSpPr>
            <p:cNvPr id="5" name="Groep 4">
              <a:extLst>
                <a:ext uri="{FF2B5EF4-FFF2-40B4-BE49-F238E27FC236}">
                  <a16:creationId xmlns:a16="http://schemas.microsoft.com/office/drawing/2014/main" id="{C642EC99-7E05-B3D5-F42B-FCC04BE47FB5}"/>
                </a:ext>
              </a:extLst>
            </p:cNvPr>
            <p:cNvGrpSpPr/>
            <p:nvPr/>
          </p:nvGrpSpPr>
          <p:grpSpPr>
            <a:xfrm>
              <a:off x="842" y="0"/>
              <a:ext cx="1310551" cy="2827293"/>
              <a:chOff x="842" y="0"/>
              <a:chExt cx="1310551" cy="2827293"/>
            </a:xfrm>
          </p:grpSpPr>
          <p:sp>
            <p:nvSpPr>
              <p:cNvPr id="18" name="Rechthoek: afgeronde hoeken 17">
                <a:extLst>
                  <a:ext uri="{FF2B5EF4-FFF2-40B4-BE49-F238E27FC236}">
                    <a16:creationId xmlns:a16="http://schemas.microsoft.com/office/drawing/2014/main" id="{392C7F46-FEAE-BF1D-47A3-3A790F660418}"/>
                  </a:ext>
                </a:extLst>
              </p:cNvPr>
              <p:cNvSpPr/>
              <p:nvPr/>
            </p:nvSpPr>
            <p:spPr>
              <a:xfrm>
                <a:off x="842"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9" name="Rechthoek: afgeronde hoeken 4">
                <a:extLst>
                  <a:ext uri="{FF2B5EF4-FFF2-40B4-BE49-F238E27FC236}">
                    <a16:creationId xmlns:a16="http://schemas.microsoft.com/office/drawing/2014/main" id="{1CF4A9BC-C573-7D33-A31C-1046643EC1EF}"/>
                  </a:ext>
                </a:extLst>
              </p:cNvPr>
              <p:cNvSpPr txBox="1"/>
              <p:nvPr/>
            </p:nvSpPr>
            <p:spPr>
              <a:xfrm>
                <a:off x="842"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Mbo-4</a:t>
                </a:r>
                <a:br>
                  <a:rPr lang="nl-NL" sz="1300" kern="1200" dirty="0"/>
                </a:br>
                <a:r>
                  <a:rPr lang="nl-NL" sz="2000" kern="1200" dirty="0"/>
                  <a:t>Operationeel</a:t>
                </a:r>
              </a:p>
              <a:p>
                <a:pPr marL="0" lvl="0" indent="0" algn="ctr" defTabSz="1066800">
                  <a:lnSpc>
                    <a:spcPct val="90000"/>
                  </a:lnSpc>
                  <a:spcBef>
                    <a:spcPct val="0"/>
                  </a:spcBef>
                  <a:spcAft>
                    <a:spcPct val="35000"/>
                  </a:spcAft>
                  <a:buNone/>
                </a:pPr>
                <a:r>
                  <a:rPr lang="nl-NL" sz="2000" kern="1200" dirty="0"/>
                  <a:t>Verrichten</a:t>
                </a:r>
              </a:p>
              <a:p>
                <a:pPr marL="0" lvl="0" indent="0" algn="ctr" defTabSz="1066800">
                  <a:lnSpc>
                    <a:spcPct val="90000"/>
                  </a:lnSpc>
                  <a:spcBef>
                    <a:spcPct val="0"/>
                  </a:spcBef>
                  <a:spcAft>
                    <a:spcPct val="35000"/>
                  </a:spcAft>
                  <a:buNone/>
                </a:pPr>
                <a:r>
                  <a:rPr lang="nl-NL" sz="2000" kern="1200" dirty="0"/>
                  <a:t>Uitvoeren</a:t>
                </a:r>
              </a:p>
            </p:txBody>
          </p:sp>
        </p:grpSp>
        <p:sp>
          <p:nvSpPr>
            <p:cNvPr id="6" name="Ovaal 5">
              <a:extLst>
                <a:ext uri="{FF2B5EF4-FFF2-40B4-BE49-F238E27FC236}">
                  <a16:creationId xmlns:a16="http://schemas.microsoft.com/office/drawing/2014/main" id="{209CBEC7-BA59-8E47-DE9E-47867840DAB7}"/>
                </a:ext>
              </a:extLst>
            </p:cNvPr>
            <p:cNvSpPr/>
            <p:nvPr/>
          </p:nvSpPr>
          <p:spPr>
            <a:xfrm>
              <a:off x="185373" y="169637"/>
              <a:ext cx="941488" cy="941488"/>
            </a:xfrm>
            <a:prstGeom prst="ellipse">
              <a:avLst/>
            </a:prstGeom>
            <a:blipFill>
              <a:blip r:embed="rId3">
                <a:extLst>
                  <a:ext uri="{28A0092B-C50C-407E-A947-70E740481C1C}">
                    <a14:useLocalDpi xmlns:a14="http://schemas.microsoft.com/office/drawing/2010/main" val="0"/>
                  </a:ext>
                </a:extLst>
              </a:blip>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7" name="Groep 6">
              <a:extLst>
                <a:ext uri="{FF2B5EF4-FFF2-40B4-BE49-F238E27FC236}">
                  <a16:creationId xmlns:a16="http://schemas.microsoft.com/office/drawing/2014/main" id="{3B06EDB8-745F-C166-5F18-D10547EED1B6}"/>
                </a:ext>
              </a:extLst>
            </p:cNvPr>
            <p:cNvGrpSpPr/>
            <p:nvPr/>
          </p:nvGrpSpPr>
          <p:grpSpPr>
            <a:xfrm>
              <a:off x="1350709" y="0"/>
              <a:ext cx="1310551" cy="2827293"/>
              <a:chOff x="1350709" y="0"/>
              <a:chExt cx="1310551" cy="2827293"/>
            </a:xfrm>
          </p:grpSpPr>
          <p:sp>
            <p:nvSpPr>
              <p:cNvPr id="16" name="Rechthoek: afgeronde hoeken 15">
                <a:extLst>
                  <a:ext uri="{FF2B5EF4-FFF2-40B4-BE49-F238E27FC236}">
                    <a16:creationId xmlns:a16="http://schemas.microsoft.com/office/drawing/2014/main" id="{8BA5821C-164E-891E-36BA-3F036E9FC91D}"/>
                  </a:ext>
                </a:extLst>
              </p:cNvPr>
              <p:cNvSpPr/>
              <p:nvPr/>
            </p:nvSpPr>
            <p:spPr>
              <a:xfrm>
                <a:off x="1350709"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7" name="Rechthoek: afgeronde hoeken 7">
                <a:extLst>
                  <a:ext uri="{FF2B5EF4-FFF2-40B4-BE49-F238E27FC236}">
                    <a16:creationId xmlns:a16="http://schemas.microsoft.com/office/drawing/2014/main" id="{FB005DB9-AFC8-7FF4-A898-82D024481BB6}"/>
                  </a:ext>
                </a:extLst>
              </p:cNvPr>
              <p:cNvSpPr txBox="1"/>
              <p:nvPr/>
            </p:nvSpPr>
            <p:spPr>
              <a:xfrm>
                <a:off x="1350709"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Ad</a:t>
                </a:r>
                <a:br>
                  <a:rPr lang="nl-NL" sz="2000" kern="1200" dirty="0"/>
                </a:br>
                <a:r>
                  <a:rPr lang="nl-NL" sz="2000" kern="1200" dirty="0"/>
                  <a:t>Tactisch</a:t>
                </a:r>
              </a:p>
              <a:p>
                <a:pPr marL="0" lvl="0" indent="0" algn="ctr" defTabSz="1066800">
                  <a:lnSpc>
                    <a:spcPct val="90000"/>
                  </a:lnSpc>
                  <a:spcBef>
                    <a:spcPct val="0"/>
                  </a:spcBef>
                  <a:spcAft>
                    <a:spcPct val="35000"/>
                  </a:spcAft>
                  <a:buNone/>
                </a:pPr>
                <a:r>
                  <a:rPr lang="nl-NL" sz="2000" kern="1200" dirty="0"/>
                  <a:t>Inrichten</a:t>
                </a:r>
              </a:p>
              <a:p>
                <a:pPr marL="0" lvl="0" indent="0" algn="ctr" defTabSz="1066800">
                  <a:lnSpc>
                    <a:spcPct val="90000"/>
                  </a:lnSpc>
                  <a:spcBef>
                    <a:spcPct val="0"/>
                  </a:spcBef>
                  <a:spcAft>
                    <a:spcPct val="35000"/>
                  </a:spcAft>
                  <a:buNone/>
                </a:pPr>
                <a:r>
                  <a:rPr lang="nl-NL" sz="2000" kern="1200" dirty="0"/>
                  <a:t>Beleid</a:t>
                </a:r>
              </a:p>
            </p:txBody>
          </p:sp>
        </p:grpSp>
        <p:sp>
          <p:nvSpPr>
            <p:cNvPr id="10" name="Ovaal 9">
              <a:extLst>
                <a:ext uri="{FF2B5EF4-FFF2-40B4-BE49-F238E27FC236}">
                  <a16:creationId xmlns:a16="http://schemas.microsoft.com/office/drawing/2014/main" id="{BA3F0E23-36D9-63DB-6AA0-325120E020D1}"/>
                </a:ext>
              </a:extLst>
            </p:cNvPr>
            <p:cNvSpPr/>
            <p:nvPr/>
          </p:nvSpPr>
          <p:spPr>
            <a:xfrm>
              <a:off x="1535241" y="169637"/>
              <a:ext cx="941488" cy="941488"/>
            </a:xfrm>
            <a:prstGeom prst="ellipse">
              <a:avLst/>
            </a:prstGeom>
            <a:blipFill>
              <a:blip r:embed="rId4">
                <a:extLst>
                  <a:ext uri="{28A0092B-C50C-407E-A947-70E740481C1C}">
                    <a14:useLocalDpi xmlns:a14="http://schemas.microsoft.com/office/drawing/2010/main" val="0"/>
                  </a:ext>
                </a:extLst>
              </a:blip>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ep 10">
              <a:extLst>
                <a:ext uri="{FF2B5EF4-FFF2-40B4-BE49-F238E27FC236}">
                  <a16:creationId xmlns:a16="http://schemas.microsoft.com/office/drawing/2014/main" id="{98F0637B-7534-2FF4-32DF-C0370B797618}"/>
                </a:ext>
              </a:extLst>
            </p:cNvPr>
            <p:cNvGrpSpPr/>
            <p:nvPr/>
          </p:nvGrpSpPr>
          <p:grpSpPr>
            <a:xfrm>
              <a:off x="2700577" y="0"/>
              <a:ext cx="1310551" cy="2827293"/>
              <a:chOff x="2700577" y="0"/>
              <a:chExt cx="1310551" cy="2827293"/>
            </a:xfrm>
          </p:grpSpPr>
          <p:sp>
            <p:nvSpPr>
              <p:cNvPr id="14" name="Rechthoek: afgeronde hoeken 13">
                <a:extLst>
                  <a:ext uri="{FF2B5EF4-FFF2-40B4-BE49-F238E27FC236}">
                    <a16:creationId xmlns:a16="http://schemas.microsoft.com/office/drawing/2014/main" id="{ECC589A1-0953-193C-6B49-0049AC0541A8}"/>
                  </a:ext>
                </a:extLst>
              </p:cNvPr>
              <p:cNvSpPr/>
              <p:nvPr/>
            </p:nvSpPr>
            <p:spPr>
              <a:xfrm>
                <a:off x="2700577"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5" name="Rechthoek: afgeronde hoeken 10">
                <a:extLst>
                  <a:ext uri="{FF2B5EF4-FFF2-40B4-BE49-F238E27FC236}">
                    <a16:creationId xmlns:a16="http://schemas.microsoft.com/office/drawing/2014/main" id="{1B3681E0-1D9E-BA94-8163-D52AC2FB3DC1}"/>
                  </a:ext>
                </a:extLst>
              </p:cNvPr>
              <p:cNvSpPr txBox="1"/>
              <p:nvPr/>
            </p:nvSpPr>
            <p:spPr>
              <a:xfrm>
                <a:off x="2700577"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Ba</a:t>
                </a:r>
                <a:br>
                  <a:rPr lang="nl-NL" sz="1300" kern="1200" dirty="0"/>
                </a:br>
                <a:r>
                  <a:rPr lang="nl-NL" sz="2000" kern="1200" dirty="0"/>
                  <a:t>Strategisch</a:t>
                </a:r>
              </a:p>
              <a:p>
                <a:pPr marL="0" lvl="0" indent="0" algn="ctr" defTabSz="1066800">
                  <a:lnSpc>
                    <a:spcPct val="90000"/>
                  </a:lnSpc>
                  <a:spcBef>
                    <a:spcPct val="0"/>
                  </a:spcBef>
                  <a:spcAft>
                    <a:spcPct val="35000"/>
                  </a:spcAft>
                  <a:buNone/>
                </a:pPr>
                <a:r>
                  <a:rPr lang="nl-NL" sz="2000" kern="1200" dirty="0"/>
                  <a:t>Richten</a:t>
                </a:r>
              </a:p>
              <a:p>
                <a:pPr marL="0" lvl="0" indent="0" algn="ctr" defTabSz="1066800">
                  <a:lnSpc>
                    <a:spcPct val="90000"/>
                  </a:lnSpc>
                  <a:spcBef>
                    <a:spcPct val="0"/>
                  </a:spcBef>
                  <a:spcAft>
                    <a:spcPct val="35000"/>
                  </a:spcAft>
                  <a:buNone/>
                </a:pPr>
                <a:r>
                  <a:rPr lang="nl-NL" sz="2000" kern="1200" dirty="0"/>
                  <a:t>Visie</a:t>
                </a:r>
              </a:p>
            </p:txBody>
          </p:sp>
        </p:grpSp>
        <p:sp>
          <p:nvSpPr>
            <p:cNvPr id="12" name="Ovaal 11">
              <a:extLst>
                <a:ext uri="{FF2B5EF4-FFF2-40B4-BE49-F238E27FC236}">
                  <a16:creationId xmlns:a16="http://schemas.microsoft.com/office/drawing/2014/main" id="{12FDFACE-9041-03C5-4466-077EA3C1163F}"/>
                </a:ext>
              </a:extLst>
            </p:cNvPr>
            <p:cNvSpPr/>
            <p:nvPr/>
          </p:nvSpPr>
          <p:spPr>
            <a:xfrm>
              <a:off x="2885108" y="169637"/>
              <a:ext cx="941488" cy="941488"/>
            </a:xfrm>
            <a:prstGeom prst="ellipse">
              <a:avLst/>
            </a:prstGeom>
            <a:blipFill>
              <a:blip r:embed="rId5"/>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Pijl: links/rechts 12">
              <a:extLst>
                <a:ext uri="{FF2B5EF4-FFF2-40B4-BE49-F238E27FC236}">
                  <a16:creationId xmlns:a16="http://schemas.microsoft.com/office/drawing/2014/main" id="{4AE485C3-EDD0-B548-C4C5-A809DEE3CA42}"/>
                </a:ext>
              </a:extLst>
            </p:cNvPr>
            <p:cNvSpPr/>
            <p:nvPr/>
          </p:nvSpPr>
          <p:spPr>
            <a:xfrm>
              <a:off x="160478" y="2261835"/>
              <a:ext cx="3691013" cy="424094"/>
            </a:xfrm>
            <a:prstGeom prst="leftRightArrow">
              <a:avLst/>
            </a:prstGeom>
            <a:solidFill>
              <a:srgbClr val="DDDDDD"/>
            </a:solidFill>
            <a:sp3d prstMaterial="matte"/>
          </p:spPr>
          <p:style>
            <a:lnRef idx="0">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20" name="Title 4">
            <a:extLst>
              <a:ext uri="{FF2B5EF4-FFF2-40B4-BE49-F238E27FC236}">
                <a16:creationId xmlns:a16="http://schemas.microsoft.com/office/drawing/2014/main" id="{AE02C7EA-FDE0-71C0-1D29-708344FBE1D9}"/>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l-NL" sz="4400" b="1" dirty="0">
                <a:solidFill>
                  <a:srgbClr val="D09482"/>
                </a:solidFill>
                <a:latin typeface="+mn-lt"/>
              </a:rPr>
              <a:t>Doorstroommogelijkheden</a:t>
            </a:r>
            <a:endParaRPr lang="en-US" sz="4400" b="1" dirty="0">
              <a:solidFill>
                <a:srgbClr val="D09482"/>
              </a:solidFill>
              <a:latin typeface="+mn-lt"/>
              <a:cs typeface="Arial"/>
            </a:endParaRPr>
          </a:p>
        </p:txBody>
      </p:sp>
      <p:pic>
        <p:nvPicPr>
          <p:cNvPr id="23" name="Afbeelding 22">
            <a:extLst>
              <a:ext uri="{FF2B5EF4-FFF2-40B4-BE49-F238E27FC236}">
                <a16:creationId xmlns:a16="http://schemas.microsoft.com/office/drawing/2014/main" id="{D530E193-759A-BD9D-220C-66A61BBBE18D}"/>
              </a:ext>
            </a:extLst>
          </p:cNvPr>
          <p:cNvPicPr>
            <a:picLocks noChangeAspect="1"/>
          </p:cNvPicPr>
          <p:nvPr/>
        </p:nvPicPr>
        <p:blipFill rotWithShape="1">
          <a:blip r:embed="rId6"/>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305377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ime-to-Plan-GATE-2018-preparation-Strategy - San Rafael Employees">
            <a:extLst>
              <a:ext uri="{FF2B5EF4-FFF2-40B4-BE49-F238E27FC236}">
                <a16:creationId xmlns:a16="http://schemas.microsoft.com/office/drawing/2014/main" id="{9958B3AE-1829-1D13-AD26-4F5C3F8F53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416" y="1459929"/>
            <a:ext cx="8071628" cy="422751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91CBC9C-1970-B68A-B50B-578F056C2732}"/>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D09482"/>
                </a:solidFill>
                <a:effectLst/>
                <a:uLnTx/>
                <a:uFillTx/>
                <a:latin typeface="Calibri" panose="020F0502020204030204"/>
                <a:ea typeface="+mj-ea"/>
                <a:cs typeface="+mj-cs"/>
              </a:rPr>
              <a:t>Kiezen van een opleiding</a:t>
            </a:r>
            <a:endParaRPr kumimoji="0" lang="en-US" sz="4400" b="1" i="0" u="none" strike="noStrike" kern="1200" cap="none" spc="0" normalizeH="0" baseline="0" noProof="0" dirty="0">
              <a:ln>
                <a:noFill/>
              </a:ln>
              <a:solidFill>
                <a:srgbClr val="D09482"/>
              </a:solidFill>
              <a:effectLst/>
              <a:uLnTx/>
              <a:uFillTx/>
              <a:latin typeface="Calibri" panose="020F0502020204030204"/>
              <a:ea typeface="+mj-ea"/>
              <a:cs typeface="Arial"/>
            </a:endParaRPr>
          </a:p>
        </p:txBody>
      </p:sp>
      <p:pic>
        <p:nvPicPr>
          <p:cNvPr id="5" name="Afbeelding 4">
            <a:extLst>
              <a:ext uri="{FF2B5EF4-FFF2-40B4-BE49-F238E27FC236}">
                <a16:creationId xmlns:a16="http://schemas.microsoft.com/office/drawing/2014/main" id="{82170AEE-6B04-BE67-F069-D313D516E60A}"/>
              </a:ext>
            </a:extLst>
          </p:cNvPr>
          <p:cNvPicPr>
            <a:picLocks noChangeAspect="1"/>
          </p:cNvPicPr>
          <p:nvPr/>
        </p:nvPicPr>
        <p:blipFill rotWithShape="1">
          <a:blip r:embed="rId3"/>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35892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BF62C52-E810-44F9-A299-771069C3E55A}"/>
              </a:ext>
            </a:extLst>
          </p:cNvPr>
          <p:cNvSpPr>
            <a:spLocks noGrp="1"/>
          </p:cNvSpPr>
          <p:nvPr>
            <p:ph sz="quarter" idx="14"/>
          </p:nvPr>
        </p:nvSpPr>
        <p:spPr>
          <a:xfrm>
            <a:off x="279400" y="1243012"/>
            <a:ext cx="6822439" cy="4371975"/>
          </a:xfrm>
        </p:spPr>
        <p:txBody>
          <a:bodyPr>
            <a:noAutofit/>
          </a:bodyPr>
          <a:lstStyle/>
          <a:p>
            <a:pPr marL="514350" indent="-514350">
              <a:buFont typeface="+mj-lt"/>
              <a:buAutoNum type="arabicPeriod"/>
            </a:pPr>
            <a:r>
              <a:rPr lang="nl-NL" sz="3200" u="sng" dirty="0"/>
              <a:t>Oriënteren</a:t>
            </a:r>
            <a:r>
              <a:rPr lang="nl-NL" sz="3200" dirty="0"/>
              <a:t> op eigen interesses</a:t>
            </a:r>
          </a:p>
          <a:p>
            <a:pPr marL="514350" indent="-514350">
              <a:buFont typeface="+mj-lt"/>
              <a:buAutoNum type="arabicPeriod"/>
            </a:pPr>
            <a:endParaRPr lang="nl-NL" sz="3200" dirty="0"/>
          </a:p>
          <a:p>
            <a:pPr marL="514350" indent="-514350">
              <a:buFont typeface="+mj-lt"/>
              <a:buAutoNum type="arabicPeriod"/>
            </a:pPr>
            <a:r>
              <a:rPr lang="nl-NL" sz="3200" u="sng" dirty="0"/>
              <a:t>Verkennen</a:t>
            </a:r>
            <a:r>
              <a:rPr lang="nl-NL" sz="3200" dirty="0"/>
              <a:t> </a:t>
            </a:r>
            <a:r>
              <a:rPr lang="nl-NL" sz="3200" dirty="0">
                <a:sym typeface="Wingdings" panose="05000000000000000000" pitchFamily="2" charset="2"/>
              </a:rPr>
              <a:t> website, open dagen</a:t>
            </a:r>
          </a:p>
          <a:p>
            <a:pPr marL="514350" indent="-514350">
              <a:buFont typeface="+mj-lt"/>
              <a:buAutoNum type="arabicPeriod"/>
            </a:pPr>
            <a:endParaRPr lang="nl-NL" sz="3200" dirty="0">
              <a:sym typeface="Wingdings" panose="05000000000000000000" pitchFamily="2" charset="2"/>
            </a:endParaRPr>
          </a:p>
          <a:p>
            <a:pPr marL="514350" indent="-514350">
              <a:buFont typeface="+mj-lt"/>
              <a:buAutoNum type="arabicPeriod"/>
            </a:pPr>
            <a:r>
              <a:rPr lang="nl-NL" sz="3200" u="sng" dirty="0">
                <a:sym typeface="Wingdings" panose="05000000000000000000" pitchFamily="2" charset="2"/>
              </a:rPr>
              <a:t>Verdiepen </a:t>
            </a:r>
            <a:r>
              <a:rPr lang="nl-NL" sz="3200" dirty="0">
                <a:sym typeface="Wingdings" panose="05000000000000000000" pitchFamily="2" charset="2"/>
              </a:rPr>
              <a:t> meeloopdagen, praten met studenten, </a:t>
            </a:r>
            <a:r>
              <a:rPr lang="nl-NL" sz="3200" dirty="0" err="1">
                <a:sym typeface="Wingdings" panose="05000000000000000000" pitchFamily="2" charset="2"/>
              </a:rPr>
              <a:t>proefstuderen</a:t>
            </a:r>
            <a:r>
              <a:rPr lang="nl-NL" sz="3200" dirty="0">
                <a:sym typeface="Wingdings" panose="05000000000000000000" pitchFamily="2" charset="2"/>
              </a:rPr>
              <a:t>, intakegesprek, </a:t>
            </a:r>
            <a:r>
              <a:rPr lang="nl-NL" sz="3200" dirty="0" err="1">
                <a:sym typeface="Wingdings" panose="05000000000000000000" pitchFamily="2" charset="2"/>
              </a:rPr>
              <a:t>mhbo</a:t>
            </a:r>
            <a:r>
              <a:rPr lang="nl-NL" sz="3200" dirty="0">
                <a:sym typeface="Wingdings" panose="05000000000000000000" pitchFamily="2" charset="2"/>
              </a:rPr>
              <a:t> trajecten</a:t>
            </a:r>
          </a:p>
          <a:p>
            <a:pPr marL="514350" indent="-514350">
              <a:buFont typeface="+mj-lt"/>
              <a:buAutoNum type="arabicPeriod"/>
            </a:pPr>
            <a:endParaRPr lang="nl-NL" sz="3200" dirty="0">
              <a:sym typeface="Wingdings" panose="05000000000000000000" pitchFamily="2" charset="2"/>
            </a:endParaRPr>
          </a:p>
          <a:p>
            <a:pPr marL="514350" indent="-514350">
              <a:buFont typeface="+mj-lt"/>
              <a:buAutoNum type="arabicPeriod"/>
            </a:pPr>
            <a:r>
              <a:rPr lang="nl-NL" sz="3200" u="sng" dirty="0">
                <a:sym typeface="Wingdings" panose="05000000000000000000" pitchFamily="2" charset="2"/>
              </a:rPr>
              <a:t>Beslissen</a:t>
            </a:r>
            <a:r>
              <a:rPr lang="nl-NL" sz="3200" dirty="0">
                <a:sym typeface="Wingdings" panose="05000000000000000000" pitchFamily="2" charset="2"/>
              </a:rPr>
              <a:t> en inschrijven</a:t>
            </a:r>
            <a:endParaRPr lang="en-NL" sz="3200" dirty="0"/>
          </a:p>
        </p:txBody>
      </p:sp>
      <p:pic>
        <p:nvPicPr>
          <p:cNvPr id="9" name="Picture 2" descr="Gratis foto's van Pad">
            <a:extLst>
              <a:ext uri="{FF2B5EF4-FFF2-40B4-BE49-F238E27FC236}">
                <a16:creationId xmlns:a16="http://schemas.microsoft.com/office/drawing/2014/main" id="{7CBFC048-5A77-4332-B004-DE16936CA3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9670" y="520730"/>
            <a:ext cx="4433811" cy="5140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8289D9-9C75-FEF5-22D3-8BE60575F044}"/>
              </a:ext>
            </a:extLst>
          </p:cNvPr>
          <p:cNvSpPr/>
          <p:nvPr/>
        </p:nvSpPr>
        <p:spPr>
          <a:xfrm>
            <a:off x="52121" y="-1"/>
            <a:ext cx="5466080" cy="296069"/>
          </a:xfrm>
          <a:prstGeom prst="rect">
            <a:avLst/>
          </a:prstGeom>
          <a:solidFill>
            <a:srgbClr val="347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4">
            <a:extLst>
              <a:ext uri="{FF2B5EF4-FFF2-40B4-BE49-F238E27FC236}">
                <a16:creationId xmlns:a16="http://schemas.microsoft.com/office/drawing/2014/main" id="{5216B8F7-7AC1-62BC-643E-3C1925C0BD98}"/>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D09482"/>
                </a:solidFill>
                <a:effectLst/>
                <a:uLnTx/>
                <a:uFillTx/>
                <a:latin typeface="Calibri" panose="020F0502020204030204"/>
                <a:ea typeface="+mj-ea"/>
                <a:cs typeface="+mj-cs"/>
              </a:rPr>
              <a:t>Kiezen is een proces</a:t>
            </a:r>
            <a:endParaRPr kumimoji="0" lang="en-US" sz="4400" b="1" i="0" u="none" strike="noStrike" kern="1200" cap="none" spc="0" normalizeH="0" baseline="0" noProof="0" dirty="0">
              <a:ln>
                <a:noFill/>
              </a:ln>
              <a:solidFill>
                <a:srgbClr val="D09482"/>
              </a:solidFill>
              <a:effectLst/>
              <a:uLnTx/>
              <a:uFillTx/>
              <a:latin typeface="Calibri" panose="020F0502020204030204"/>
              <a:ea typeface="+mj-ea"/>
              <a:cs typeface="Arial"/>
            </a:endParaRPr>
          </a:p>
        </p:txBody>
      </p:sp>
      <p:pic>
        <p:nvPicPr>
          <p:cNvPr id="11" name="Afbeelding 10">
            <a:extLst>
              <a:ext uri="{FF2B5EF4-FFF2-40B4-BE49-F238E27FC236}">
                <a16:creationId xmlns:a16="http://schemas.microsoft.com/office/drawing/2014/main" id="{E707525A-AC3B-6DD5-226F-A0DDC1E0A939}"/>
              </a:ext>
            </a:extLst>
          </p:cNvPr>
          <p:cNvPicPr>
            <a:picLocks noChangeAspect="1"/>
          </p:cNvPicPr>
          <p:nvPr/>
        </p:nvPicPr>
        <p:blipFill rotWithShape="1">
          <a:blip r:embed="rId4"/>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218052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823AF1B1-BB88-7711-FC8B-467C919FBB54}"/>
              </a:ext>
            </a:extLst>
          </p:cNvPr>
          <p:cNvSpPr>
            <a:spLocks noGrp="1"/>
          </p:cNvSpPr>
          <p:nvPr>
            <p:ph type="pic" sz="quarter" idx="13"/>
          </p:nvPr>
        </p:nvSpPr>
        <p:spPr/>
      </p:sp>
      <p:sp>
        <p:nvSpPr>
          <p:cNvPr id="5" name="Title 4">
            <a:extLst>
              <a:ext uri="{FF2B5EF4-FFF2-40B4-BE49-F238E27FC236}">
                <a16:creationId xmlns:a16="http://schemas.microsoft.com/office/drawing/2014/main" id="{1AECE475-7118-238F-2C0B-6D9495889671}"/>
              </a:ext>
            </a:extLst>
          </p:cNvPr>
          <p:cNvSpPr txBox="1">
            <a:spLocks/>
          </p:cNvSpPr>
          <p:nvPr/>
        </p:nvSpPr>
        <p:spPr>
          <a:xfrm>
            <a:off x="0" y="-451653"/>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D09482"/>
                </a:solidFill>
                <a:effectLst/>
                <a:uLnTx/>
                <a:uFillTx/>
                <a:latin typeface="Calibri" panose="020F0502020204030204"/>
                <a:ea typeface="+mj-ea"/>
                <a:cs typeface="+mj-cs"/>
              </a:rPr>
              <a:t>Mhbo keuzeprogramma’s</a:t>
            </a:r>
            <a:endParaRPr kumimoji="0" lang="en-US" sz="4400" b="1" i="0" u="none" strike="noStrike" kern="1200" cap="none" spc="0" normalizeH="0" baseline="0" noProof="0" dirty="0">
              <a:ln>
                <a:noFill/>
              </a:ln>
              <a:solidFill>
                <a:srgbClr val="D09482"/>
              </a:solidFill>
              <a:effectLst/>
              <a:uLnTx/>
              <a:uFillTx/>
              <a:latin typeface="Calibri" panose="020F0502020204030204"/>
              <a:ea typeface="+mj-ea"/>
              <a:cs typeface="Arial"/>
            </a:endParaRPr>
          </a:p>
        </p:txBody>
      </p:sp>
      <p:sp>
        <p:nvSpPr>
          <p:cNvPr id="6" name="Content Placeholder 7">
            <a:extLst>
              <a:ext uri="{FF2B5EF4-FFF2-40B4-BE49-F238E27FC236}">
                <a16:creationId xmlns:a16="http://schemas.microsoft.com/office/drawing/2014/main" id="{3BCEF602-5E55-3D2B-862E-8CC99DC2580D}"/>
              </a:ext>
            </a:extLst>
          </p:cNvPr>
          <p:cNvSpPr>
            <a:spLocks noGrp="1"/>
          </p:cNvSpPr>
          <p:nvPr>
            <p:ph sz="quarter" idx="14"/>
          </p:nvPr>
        </p:nvSpPr>
        <p:spPr>
          <a:xfrm>
            <a:off x="279401" y="1243012"/>
            <a:ext cx="5816600" cy="4371975"/>
          </a:xfrm>
        </p:spPr>
        <p:txBody>
          <a:bodyPr>
            <a:noAutofit/>
          </a:bodyPr>
          <a:lstStyle/>
          <a:p>
            <a:pPr marL="514350" indent="-514350">
              <a:buFont typeface="+mj-lt"/>
              <a:buAutoNum type="arabicPeriod"/>
            </a:pPr>
            <a:r>
              <a:rPr lang="nl-NL" sz="3200" dirty="0"/>
              <a:t>Keuzeprogramma’s op mbo om studenten kennis te laten maken met studeren op hbo.</a:t>
            </a:r>
          </a:p>
          <a:p>
            <a:pPr marL="514350" indent="-514350">
              <a:buFont typeface="+mj-lt"/>
              <a:buAutoNum type="arabicPeriod"/>
            </a:pPr>
            <a:r>
              <a:rPr lang="nl-NL" sz="3200" dirty="0"/>
              <a:t>Studenten doen een echte hbo-opdracht.</a:t>
            </a:r>
          </a:p>
          <a:p>
            <a:pPr marL="514350" indent="-514350">
              <a:buFont typeface="+mj-lt"/>
              <a:buAutoNum type="arabicPeriod"/>
            </a:pPr>
            <a:r>
              <a:rPr lang="nl-NL" sz="3200"/>
              <a:t>Doel: beter beeld krijgen van studeren op het hbo.</a:t>
            </a:r>
          </a:p>
          <a:p>
            <a:pPr marL="514350" indent="-514350">
              <a:buFont typeface="+mj-lt"/>
              <a:buAutoNum type="arabicPeriod"/>
            </a:pPr>
            <a:r>
              <a:rPr lang="nl-NL" sz="3200"/>
              <a:t>Vaak </a:t>
            </a:r>
            <a:r>
              <a:rPr lang="nl-NL" sz="3200" dirty="0"/>
              <a:t>vanuit regionale aanpak ROC’s en hogescholen.</a:t>
            </a:r>
          </a:p>
          <a:p>
            <a:pPr marL="514350" indent="-514350">
              <a:buFont typeface="+mj-lt"/>
              <a:buAutoNum type="arabicPeriod"/>
            </a:pPr>
            <a:r>
              <a:rPr lang="nl-NL" sz="3200" dirty="0"/>
              <a:t>Kansen voor Havo-P om hierbij aan te sluiten</a:t>
            </a:r>
            <a:endParaRPr lang="en-NL" sz="3200" dirty="0"/>
          </a:p>
        </p:txBody>
      </p:sp>
    </p:spTree>
    <p:extLst>
      <p:ext uri="{BB962C8B-B14F-4D97-AF65-F5344CB8AC3E}">
        <p14:creationId xmlns:p14="http://schemas.microsoft.com/office/powerpoint/2010/main" val="3540361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dianummer 11">
            <a:extLst>
              <a:ext uri="{FF2B5EF4-FFF2-40B4-BE49-F238E27FC236}">
                <a16:creationId xmlns:a16="http://schemas.microsoft.com/office/drawing/2014/main" id="{09CE7477-360E-9B4C-8D23-A5B2BDF7D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9D0BA-D606-4546-9748-B07575EFE9B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9024338B-DC78-4A5C-8771-E28D2FE9E1B8}"/>
              </a:ext>
            </a:extLst>
          </p:cNvPr>
          <p:cNvSpPr>
            <a:spLocks noGrp="1"/>
          </p:cNvSpPr>
          <p:nvPr>
            <p:ph sz="half" idx="1"/>
          </p:nvPr>
        </p:nvSpPr>
        <p:spPr>
          <a:xfrm>
            <a:off x="507589" y="1113790"/>
            <a:ext cx="11471051" cy="5607685"/>
          </a:xfrm>
        </p:spPr>
        <p:txBody>
          <a:bodyPr>
            <a:normAutofit fontScale="62500" lnSpcReduction="20000"/>
          </a:bodyPr>
          <a:lstStyle/>
          <a:p>
            <a:pPr>
              <a:lnSpc>
                <a:spcPct val="150000"/>
              </a:lnSpc>
            </a:pPr>
            <a:r>
              <a:rPr lang="nl-NL" altLang="nl-NL" sz="5100" dirty="0">
                <a:sym typeface="Wingdings" panose="05000000000000000000" pitchFamily="2" charset="2"/>
              </a:rPr>
              <a:t>Toelaatbaar met elk mbo4 diploma en </a:t>
            </a:r>
            <a:r>
              <a:rPr lang="nl-NL" altLang="nl-NL" sz="5100" dirty="0" err="1">
                <a:sym typeface="Wingdings" panose="05000000000000000000" pitchFamily="2" charset="2"/>
              </a:rPr>
              <a:t>havo-diploma</a:t>
            </a:r>
            <a:endParaRPr lang="nl-NL" altLang="nl-NL" sz="5100" dirty="0">
              <a:sym typeface="Wingdings" panose="05000000000000000000" pitchFamily="2" charset="2"/>
            </a:endParaRPr>
          </a:p>
          <a:p>
            <a:pPr>
              <a:lnSpc>
                <a:spcPct val="150000"/>
              </a:lnSpc>
            </a:pPr>
            <a:r>
              <a:rPr lang="nl-NL" altLang="nl-NL" sz="5100" dirty="0"/>
              <a:t>Eventuele andere aanvullende eisen en/of eisen aan de werkplek (vooral bij deeltijd)</a:t>
            </a:r>
          </a:p>
          <a:p>
            <a:pPr>
              <a:lnSpc>
                <a:spcPct val="150000"/>
              </a:lnSpc>
            </a:pPr>
            <a:r>
              <a:rPr lang="nl-NL" altLang="nl-NL" sz="5100" dirty="0"/>
              <a:t>Studiekeuzecheck (verplicht voor elke student die naar hbo gaat)</a:t>
            </a:r>
          </a:p>
          <a:p>
            <a:pPr>
              <a:lnSpc>
                <a:spcPct val="150000"/>
              </a:lnSpc>
            </a:pPr>
            <a:r>
              <a:rPr lang="nl-NL" altLang="nl-NL" sz="5100" dirty="0"/>
              <a:t>Studiestart september, sommige opleidingen / hogescholen ook februari, enz. (let op vorm en locatie)</a:t>
            </a:r>
          </a:p>
          <a:p>
            <a:pPr>
              <a:lnSpc>
                <a:spcPct val="150000"/>
              </a:lnSpc>
            </a:pPr>
            <a:r>
              <a:rPr lang="nl-NL" altLang="nl-NL" sz="5100" dirty="0"/>
              <a:t>Voor septemberstart aanmelden bij voorkeur vóór 1 mei</a:t>
            </a:r>
          </a:p>
          <a:p>
            <a:endParaRPr lang="en-NL" dirty="0"/>
          </a:p>
        </p:txBody>
      </p:sp>
      <p:sp>
        <p:nvSpPr>
          <p:cNvPr id="2" name="Title 4">
            <a:extLst>
              <a:ext uri="{FF2B5EF4-FFF2-40B4-BE49-F238E27FC236}">
                <a16:creationId xmlns:a16="http://schemas.microsoft.com/office/drawing/2014/main" id="{C343571D-1E95-7DA1-FD96-DC5F4603052D}"/>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D09482"/>
                </a:solidFill>
                <a:effectLst/>
                <a:uLnTx/>
                <a:uFillTx/>
                <a:latin typeface="Calibri" panose="020F0502020204030204"/>
                <a:ea typeface="+mj-ea"/>
                <a:cs typeface="+mj-cs"/>
              </a:rPr>
              <a:t>Toelating en aanmelden </a:t>
            </a:r>
            <a:endParaRPr kumimoji="0" lang="en-US" sz="4400" b="1" i="0" u="none" strike="noStrike" kern="1200" cap="none" spc="0" normalizeH="0" baseline="0" noProof="0" dirty="0">
              <a:ln>
                <a:noFill/>
              </a:ln>
              <a:solidFill>
                <a:srgbClr val="D09482"/>
              </a:solidFill>
              <a:effectLst/>
              <a:uLnTx/>
              <a:uFillTx/>
              <a:latin typeface="Calibri" panose="020F0502020204030204"/>
              <a:ea typeface="+mj-ea"/>
              <a:cs typeface="Arial"/>
            </a:endParaRPr>
          </a:p>
        </p:txBody>
      </p:sp>
      <p:pic>
        <p:nvPicPr>
          <p:cNvPr id="7" name="Afbeelding 6">
            <a:extLst>
              <a:ext uri="{FF2B5EF4-FFF2-40B4-BE49-F238E27FC236}">
                <a16:creationId xmlns:a16="http://schemas.microsoft.com/office/drawing/2014/main" id="{6F12052B-7150-25EB-DD92-553F768DB15B}"/>
              </a:ext>
            </a:extLst>
          </p:cNvPr>
          <p:cNvPicPr>
            <a:picLocks noChangeAspect="1"/>
          </p:cNvPicPr>
          <p:nvPr/>
        </p:nvPicPr>
        <p:blipFill rotWithShape="1">
          <a:blip r:embed="rId3"/>
          <a:srcRect l="12666" t="39384" r="64333" b="43763"/>
          <a:stretch/>
        </p:blipFill>
        <p:spPr>
          <a:xfrm>
            <a:off x="9364347" y="6069125"/>
            <a:ext cx="2827653" cy="788875"/>
          </a:xfrm>
          <a:prstGeom prst="rect">
            <a:avLst/>
          </a:prstGeom>
        </p:spPr>
      </p:pic>
    </p:spTree>
    <p:extLst>
      <p:ext uri="{BB962C8B-B14F-4D97-AF65-F5344CB8AC3E}">
        <p14:creationId xmlns:p14="http://schemas.microsoft.com/office/powerpoint/2010/main" val="118204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F42622B3-7A53-55A7-C0AE-9173C607A4A9}"/>
              </a:ext>
            </a:extLst>
          </p:cNvPr>
          <p:cNvSpPr/>
          <p:nvPr/>
        </p:nvSpPr>
        <p:spPr>
          <a:xfrm>
            <a:off x="303962" y="1064572"/>
            <a:ext cx="8740878" cy="39471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a:extLst>
              <a:ext uri="{FF2B5EF4-FFF2-40B4-BE49-F238E27FC236}">
                <a16:creationId xmlns:a16="http://schemas.microsoft.com/office/drawing/2014/main" id="{DDB2C881-063B-C938-B12C-139862D873BD}"/>
              </a:ext>
            </a:extLst>
          </p:cNvPr>
          <p:cNvPicPr>
            <a:picLocks noChangeAspect="1"/>
          </p:cNvPicPr>
          <p:nvPr/>
        </p:nvPicPr>
        <p:blipFill rotWithShape="1">
          <a:blip r:embed="rId2"/>
          <a:srcRect l="7524" t="34575" r="59028" b="25164"/>
          <a:stretch/>
        </p:blipFill>
        <p:spPr>
          <a:xfrm>
            <a:off x="619432" y="1179871"/>
            <a:ext cx="8109939" cy="3716594"/>
          </a:xfrm>
          <a:prstGeom prst="rect">
            <a:avLst/>
          </a:prstGeom>
        </p:spPr>
      </p:pic>
      <p:sp>
        <p:nvSpPr>
          <p:cNvPr id="16" name="Title 4">
            <a:extLst>
              <a:ext uri="{FF2B5EF4-FFF2-40B4-BE49-F238E27FC236}">
                <a16:creationId xmlns:a16="http://schemas.microsoft.com/office/drawing/2014/main" id="{F552556E-2076-FFAA-50AE-10032F1F496B}"/>
              </a:ext>
            </a:extLst>
          </p:cNvPr>
          <p:cNvSpPr txBox="1">
            <a:spLocks/>
          </p:cNvSpPr>
          <p:nvPr/>
        </p:nvSpPr>
        <p:spPr>
          <a:xfrm>
            <a:off x="498519" y="-535628"/>
            <a:ext cx="941111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nl-NL" sz="4400" b="1" dirty="0">
                <a:solidFill>
                  <a:srgbClr val="D09482"/>
                </a:solidFill>
                <a:latin typeface="+mn-lt"/>
              </a:rPr>
              <a:t>Meer informatie en contact</a:t>
            </a:r>
            <a:endParaRPr lang="en-US" sz="4400" b="1" dirty="0">
              <a:solidFill>
                <a:srgbClr val="D09482"/>
              </a:solidFill>
              <a:latin typeface="+mn-lt"/>
              <a:cs typeface="Arial"/>
            </a:endParaRPr>
          </a:p>
        </p:txBody>
      </p:sp>
      <p:pic>
        <p:nvPicPr>
          <p:cNvPr id="17" name="Afbeelding 16">
            <a:extLst>
              <a:ext uri="{FF2B5EF4-FFF2-40B4-BE49-F238E27FC236}">
                <a16:creationId xmlns:a16="http://schemas.microsoft.com/office/drawing/2014/main" id="{BD89B503-7882-A8C4-44A9-AE55E03B340D}"/>
              </a:ext>
            </a:extLst>
          </p:cNvPr>
          <p:cNvPicPr>
            <a:picLocks noChangeAspect="1"/>
          </p:cNvPicPr>
          <p:nvPr/>
        </p:nvPicPr>
        <p:blipFill rotWithShape="1">
          <a:blip r:embed="rId3"/>
          <a:srcRect l="12666" t="39384" r="64333" b="43763"/>
          <a:stretch/>
        </p:blipFill>
        <p:spPr>
          <a:xfrm>
            <a:off x="9150987" y="5865925"/>
            <a:ext cx="2827653" cy="788875"/>
          </a:xfrm>
          <a:prstGeom prst="rect">
            <a:avLst/>
          </a:prstGeom>
        </p:spPr>
      </p:pic>
      <p:sp>
        <p:nvSpPr>
          <p:cNvPr id="18" name="Content Placeholder 7">
            <a:extLst>
              <a:ext uri="{FF2B5EF4-FFF2-40B4-BE49-F238E27FC236}">
                <a16:creationId xmlns:a16="http://schemas.microsoft.com/office/drawing/2014/main" id="{9CF45E16-EFB3-6305-9F1A-725DC05AEA00}"/>
              </a:ext>
            </a:extLst>
          </p:cNvPr>
          <p:cNvSpPr txBox="1">
            <a:spLocks/>
          </p:cNvSpPr>
          <p:nvPr/>
        </p:nvSpPr>
        <p:spPr>
          <a:xfrm>
            <a:off x="790678" y="5183525"/>
            <a:ext cx="6822439" cy="69471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3200" dirty="0">
                <a:solidFill>
                  <a:schemeClr val="bg1"/>
                </a:solidFill>
              </a:rPr>
              <a:t>www.deassociatedegree.nl</a:t>
            </a:r>
          </a:p>
          <a:p>
            <a:pPr marL="0" indent="0">
              <a:buNone/>
            </a:pPr>
            <a:endParaRPr lang="nl-NL" sz="800" dirty="0">
              <a:solidFill>
                <a:schemeClr val="bg1"/>
              </a:solidFill>
            </a:endParaRPr>
          </a:p>
          <a:p>
            <a:pPr marL="0" indent="0">
              <a:buNone/>
            </a:pPr>
            <a:r>
              <a:rPr lang="nl-NL" sz="3200" dirty="0">
                <a:solidFill>
                  <a:schemeClr val="bg1"/>
                </a:solidFill>
              </a:rPr>
              <a:t>platformassociatedegrees@gmail.com</a:t>
            </a:r>
          </a:p>
          <a:p>
            <a:pPr marL="514350" indent="-514350">
              <a:buFont typeface="+mj-lt"/>
              <a:buAutoNum type="arabicPeriod"/>
            </a:pPr>
            <a:endParaRPr lang="nl-NL" sz="3200" dirty="0"/>
          </a:p>
        </p:txBody>
      </p:sp>
    </p:spTree>
    <p:extLst>
      <p:ext uri="{BB962C8B-B14F-4D97-AF65-F5344CB8AC3E}">
        <p14:creationId xmlns:p14="http://schemas.microsoft.com/office/powerpoint/2010/main" val="247297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4E556D-9399-25E4-481A-CC774218ABC1}"/>
              </a:ext>
            </a:extLst>
          </p:cNvPr>
          <p:cNvPicPr>
            <a:picLocks noChangeAspect="1"/>
          </p:cNvPicPr>
          <p:nvPr/>
        </p:nvPicPr>
        <p:blipFill rotWithShape="1">
          <a:blip r:embed="rId2"/>
          <a:srcRect l="12666" t="39384" r="64333" b="43763"/>
          <a:stretch/>
        </p:blipFill>
        <p:spPr>
          <a:xfrm>
            <a:off x="9150987" y="5865925"/>
            <a:ext cx="2827653" cy="788875"/>
          </a:xfrm>
          <a:prstGeom prst="rect">
            <a:avLst/>
          </a:prstGeom>
        </p:spPr>
      </p:pic>
      <p:sp>
        <p:nvSpPr>
          <p:cNvPr id="4" name="Title 1">
            <a:extLst>
              <a:ext uri="{FF2B5EF4-FFF2-40B4-BE49-F238E27FC236}">
                <a16:creationId xmlns:a16="http://schemas.microsoft.com/office/drawing/2014/main" id="{D3B98B60-1556-E1F7-8883-D7B8279CD581}"/>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Even voorstellen</a:t>
            </a:r>
            <a:endParaRPr lang="en-NL" b="1" dirty="0">
              <a:solidFill>
                <a:srgbClr val="D09482"/>
              </a:solidFill>
              <a:latin typeface="+mn-lt"/>
            </a:endParaRPr>
          </a:p>
        </p:txBody>
      </p:sp>
      <p:grpSp>
        <p:nvGrpSpPr>
          <p:cNvPr id="11" name="Groep 10">
            <a:extLst>
              <a:ext uri="{FF2B5EF4-FFF2-40B4-BE49-F238E27FC236}">
                <a16:creationId xmlns:a16="http://schemas.microsoft.com/office/drawing/2014/main" id="{A6A967DE-21BE-143D-9AF4-C25252639072}"/>
              </a:ext>
            </a:extLst>
          </p:cNvPr>
          <p:cNvGrpSpPr/>
          <p:nvPr/>
        </p:nvGrpSpPr>
        <p:grpSpPr>
          <a:xfrm>
            <a:off x="953729" y="1457894"/>
            <a:ext cx="1938265" cy="4640826"/>
            <a:chOff x="3067665" y="1612490"/>
            <a:chExt cx="1938265" cy="4640826"/>
          </a:xfrm>
        </p:grpSpPr>
        <p:sp>
          <p:nvSpPr>
            <p:cNvPr id="10" name="Rechthoek 9">
              <a:extLst>
                <a:ext uri="{FF2B5EF4-FFF2-40B4-BE49-F238E27FC236}">
                  <a16:creationId xmlns:a16="http://schemas.microsoft.com/office/drawing/2014/main" id="{55FAC586-7F52-9FEF-3F26-50A4F019175F}"/>
                </a:ext>
              </a:extLst>
            </p:cNvPr>
            <p:cNvSpPr/>
            <p:nvPr/>
          </p:nvSpPr>
          <p:spPr>
            <a:xfrm>
              <a:off x="3067665" y="1612490"/>
              <a:ext cx="1938265" cy="46408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129679ED-D185-D7C6-F6B3-9B300AC37053}"/>
                </a:ext>
              </a:extLst>
            </p:cNvPr>
            <p:cNvPicPr>
              <a:picLocks noChangeAspect="1"/>
            </p:cNvPicPr>
            <p:nvPr/>
          </p:nvPicPr>
          <p:blipFill rotWithShape="1">
            <a:blip r:embed="rId3"/>
            <a:srcRect l="32750" t="49434" r="60667" b="9617"/>
            <a:stretch/>
          </p:blipFill>
          <p:spPr>
            <a:xfrm>
              <a:off x="3166970" y="1877961"/>
              <a:ext cx="1838960" cy="4354956"/>
            </a:xfrm>
            <a:prstGeom prst="rect">
              <a:avLst/>
            </a:prstGeom>
          </p:spPr>
        </p:pic>
      </p:grpSp>
      <p:sp>
        <p:nvSpPr>
          <p:cNvPr id="12" name="Title 1">
            <a:extLst>
              <a:ext uri="{FF2B5EF4-FFF2-40B4-BE49-F238E27FC236}">
                <a16:creationId xmlns:a16="http://schemas.microsoft.com/office/drawing/2014/main" id="{592A6DF4-53BD-6B9F-1D0D-EBB113D70851}"/>
              </a:ext>
            </a:extLst>
          </p:cNvPr>
          <p:cNvSpPr txBox="1">
            <a:spLocks/>
          </p:cNvSpPr>
          <p:nvPr/>
        </p:nvSpPr>
        <p:spPr>
          <a:xfrm>
            <a:off x="3620729" y="32319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D09482"/>
                </a:solidFill>
                <a:latin typeface="+mn-lt"/>
              </a:rPr>
              <a:t>André Staal</a:t>
            </a:r>
            <a:endParaRPr lang="en-NL" b="1" dirty="0">
              <a:solidFill>
                <a:srgbClr val="D09482"/>
              </a:solidFill>
              <a:latin typeface="+mn-lt"/>
            </a:endParaRPr>
          </a:p>
        </p:txBody>
      </p:sp>
      <p:sp>
        <p:nvSpPr>
          <p:cNvPr id="13" name="Title 1">
            <a:extLst>
              <a:ext uri="{FF2B5EF4-FFF2-40B4-BE49-F238E27FC236}">
                <a16:creationId xmlns:a16="http://schemas.microsoft.com/office/drawing/2014/main" id="{B60F7DCE-70D7-6CC0-EF28-DB8B43331DBC}"/>
              </a:ext>
            </a:extLst>
          </p:cNvPr>
          <p:cNvSpPr txBox="1">
            <a:spLocks/>
          </p:cNvSpPr>
          <p:nvPr/>
        </p:nvSpPr>
        <p:spPr>
          <a:xfrm>
            <a:off x="3620729" y="19423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D09482"/>
                </a:solidFill>
                <a:latin typeface="+mn-lt"/>
              </a:rPr>
              <a:t>Erwin de Beer</a:t>
            </a:r>
            <a:endParaRPr lang="en-NL" b="1" dirty="0">
              <a:solidFill>
                <a:srgbClr val="D09482"/>
              </a:solidFill>
              <a:latin typeface="+mn-lt"/>
            </a:endParaRPr>
          </a:p>
        </p:txBody>
      </p:sp>
      <p:sp>
        <p:nvSpPr>
          <p:cNvPr id="14" name="Title 1">
            <a:extLst>
              <a:ext uri="{FF2B5EF4-FFF2-40B4-BE49-F238E27FC236}">
                <a16:creationId xmlns:a16="http://schemas.microsoft.com/office/drawing/2014/main" id="{0E6B5FC7-1BF3-8BD1-9D0E-66C8072762C7}"/>
              </a:ext>
            </a:extLst>
          </p:cNvPr>
          <p:cNvSpPr txBox="1">
            <a:spLocks/>
          </p:cNvSpPr>
          <p:nvPr/>
        </p:nvSpPr>
        <p:spPr>
          <a:xfrm>
            <a:off x="3620729" y="455748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rgbClr val="D09482"/>
                </a:solidFill>
                <a:latin typeface="+mn-lt"/>
              </a:rPr>
              <a:t>Kiki van Keulen</a:t>
            </a:r>
            <a:endParaRPr lang="en-NL" b="1" dirty="0">
              <a:solidFill>
                <a:srgbClr val="D09482"/>
              </a:solidFill>
              <a:latin typeface="+mn-lt"/>
            </a:endParaRPr>
          </a:p>
        </p:txBody>
      </p:sp>
    </p:spTree>
    <p:extLst>
      <p:ext uri="{BB962C8B-B14F-4D97-AF65-F5344CB8AC3E}">
        <p14:creationId xmlns:p14="http://schemas.microsoft.com/office/powerpoint/2010/main" val="119395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8A51D-060E-2833-68D9-ADD5A66251FC}"/>
              </a:ext>
            </a:extLst>
          </p:cNvPr>
          <p:cNvSpPr>
            <a:spLocks noGrp="1"/>
          </p:cNvSpPr>
          <p:nvPr>
            <p:ph type="title"/>
          </p:nvPr>
        </p:nvSpPr>
        <p:spPr/>
        <p:txBody>
          <a:bodyPr/>
          <a:lstStyle/>
          <a:p>
            <a:r>
              <a:rPr lang="nl-NL" b="1" dirty="0">
                <a:solidFill>
                  <a:srgbClr val="D09482"/>
                </a:solidFill>
                <a:latin typeface="+mn-lt"/>
              </a:rPr>
              <a:t>Waar gaan we het over hebben?</a:t>
            </a:r>
            <a:endParaRPr lang="en-NL" b="1" dirty="0">
              <a:solidFill>
                <a:srgbClr val="D09482"/>
              </a:solidFill>
              <a:latin typeface="+mn-lt"/>
            </a:endParaRPr>
          </a:p>
        </p:txBody>
      </p:sp>
      <p:sp>
        <p:nvSpPr>
          <p:cNvPr id="3" name="Content Placeholder 2">
            <a:extLst>
              <a:ext uri="{FF2B5EF4-FFF2-40B4-BE49-F238E27FC236}">
                <a16:creationId xmlns:a16="http://schemas.microsoft.com/office/drawing/2014/main" id="{A5E4BCFE-5F6C-90C4-7E6A-10065D2B95CF}"/>
              </a:ext>
            </a:extLst>
          </p:cNvPr>
          <p:cNvSpPr>
            <a:spLocks noGrp="1"/>
          </p:cNvSpPr>
          <p:nvPr>
            <p:ph idx="1"/>
          </p:nvPr>
        </p:nvSpPr>
        <p:spPr/>
        <p:txBody>
          <a:bodyPr>
            <a:normAutofit/>
          </a:bodyPr>
          <a:lstStyle/>
          <a:p>
            <a:r>
              <a:rPr lang="nl-NL" sz="3200" dirty="0">
                <a:solidFill>
                  <a:schemeClr val="bg1"/>
                </a:solidFill>
              </a:rPr>
              <a:t>Wat is de Associate </a:t>
            </a:r>
            <a:r>
              <a:rPr lang="nl-NL" sz="3200" dirty="0" err="1">
                <a:solidFill>
                  <a:schemeClr val="bg1"/>
                </a:solidFill>
              </a:rPr>
              <a:t>degree</a:t>
            </a:r>
            <a:r>
              <a:rPr lang="nl-NL" sz="3200" dirty="0">
                <a:solidFill>
                  <a:schemeClr val="bg1"/>
                </a:solidFill>
              </a:rPr>
              <a:t>?</a:t>
            </a:r>
          </a:p>
          <a:p>
            <a:r>
              <a:rPr lang="nl-NL" sz="3200" dirty="0">
                <a:solidFill>
                  <a:schemeClr val="bg1"/>
                </a:solidFill>
              </a:rPr>
              <a:t>Studeren? Werken?</a:t>
            </a:r>
          </a:p>
          <a:p>
            <a:pPr marL="0" indent="0">
              <a:buNone/>
            </a:pPr>
            <a:r>
              <a:rPr lang="nl-NL" sz="3200" dirty="0">
                <a:solidFill>
                  <a:schemeClr val="bg1"/>
                </a:solidFill>
              </a:rPr>
              <a:t>	Of studeren én werken?</a:t>
            </a:r>
          </a:p>
          <a:p>
            <a:r>
              <a:rPr lang="nl-NL" sz="3200" dirty="0">
                <a:solidFill>
                  <a:schemeClr val="bg1"/>
                </a:solidFill>
              </a:rPr>
              <a:t>Doorstroommogelijkheden</a:t>
            </a:r>
          </a:p>
          <a:p>
            <a:r>
              <a:rPr lang="nl-NL" sz="3200" dirty="0">
                <a:solidFill>
                  <a:schemeClr val="bg1"/>
                </a:solidFill>
              </a:rPr>
              <a:t>Kiezen van een opleiding</a:t>
            </a:r>
          </a:p>
          <a:p>
            <a:r>
              <a:rPr lang="nl-NL" sz="3200" dirty="0">
                <a:solidFill>
                  <a:schemeClr val="bg1"/>
                </a:solidFill>
              </a:rPr>
              <a:t>Toelating en aanmelding</a:t>
            </a:r>
            <a:endParaRPr lang="en-NL" sz="3200" dirty="0">
              <a:solidFill>
                <a:schemeClr val="bg1"/>
              </a:solidFill>
            </a:endParaRPr>
          </a:p>
        </p:txBody>
      </p:sp>
      <p:pic>
        <p:nvPicPr>
          <p:cNvPr id="7" name="Afbeelding 6" descr="Afbeelding met container&#10;&#10;Automatisch gegenereerde beschrijving">
            <a:extLst>
              <a:ext uri="{FF2B5EF4-FFF2-40B4-BE49-F238E27FC236}">
                <a16:creationId xmlns:a16="http://schemas.microsoft.com/office/drawing/2014/main" id="{8D9AB57E-3DA2-1C9B-4793-41A813245E2A}"/>
              </a:ext>
            </a:extLst>
          </p:cNvPr>
          <p:cNvPicPr>
            <a:picLocks noChangeAspect="1"/>
          </p:cNvPicPr>
          <p:nvPr/>
        </p:nvPicPr>
        <p:blipFill>
          <a:blip r:embed="rId2">
            <a:alphaModFix amt="78000"/>
            <a:extLst>
              <a:ext uri="{28A0092B-C50C-407E-A947-70E740481C1C}">
                <a14:useLocalDpi xmlns:a14="http://schemas.microsoft.com/office/drawing/2010/main" val="0"/>
              </a:ext>
            </a:extLst>
          </a:blip>
          <a:stretch>
            <a:fillRect/>
          </a:stretch>
        </p:blipFill>
        <p:spPr>
          <a:xfrm>
            <a:off x="6656438" y="1590497"/>
            <a:ext cx="4781938" cy="3111627"/>
          </a:xfrm>
          <a:prstGeom prst="rect">
            <a:avLst/>
          </a:prstGeom>
        </p:spPr>
      </p:pic>
      <p:pic>
        <p:nvPicPr>
          <p:cNvPr id="4" name="Afbeelding 3">
            <a:extLst>
              <a:ext uri="{FF2B5EF4-FFF2-40B4-BE49-F238E27FC236}">
                <a16:creationId xmlns:a16="http://schemas.microsoft.com/office/drawing/2014/main" id="{C4741396-81C6-0E57-CE84-3C11D5A8A83E}"/>
              </a:ext>
            </a:extLst>
          </p:cNvPr>
          <p:cNvPicPr>
            <a:picLocks noChangeAspect="1"/>
          </p:cNvPicPr>
          <p:nvPr/>
        </p:nvPicPr>
        <p:blipFill rotWithShape="1">
          <a:blip r:embed="rId3"/>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127501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4E556D-9399-25E4-481A-CC774218ABC1}"/>
              </a:ext>
            </a:extLst>
          </p:cNvPr>
          <p:cNvPicPr>
            <a:picLocks noChangeAspect="1"/>
          </p:cNvPicPr>
          <p:nvPr/>
        </p:nvPicPr>
        <p:blipFill rotWithShape="1">
          <a:blip r:embed="rId2"/>
          <a:srcRect l="12666" t="39384" r="64333" b="43763"/>
          <a:stretch/>
        </p:blipFill>
        <p:spPr>
          <a:xfrm>
            <a:off x="9150987" y="5865925"/>
            <a:ext cx="2827653" cy="788875"/>
          </a:xfrm>
          <a:prstGeom prst="rect">
            <a:avLst/>
          </a:prstGeom>
        </p:spPr>
      </p:pic>
      <p:sp>
        <p:nvSpPr>
          <p:cNvPr id="4" name="Title 1">
            <a:extLst>
              <a:ext uri="{FF2B5EF4-FFF2-40B4-BE49-F238E27FC236}">
                <a16:creationId xmlns:a16="http://schemas.microsoft.com/office/drawing/2014/main" id="{D3B98B60-1556-E1F7-8883-D7B8279CD581}"/>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HBO: Ad,  Ba, Ma, PD</a:t>
            </a:r>
            <a:endParaRPr lang="en-NL" b="1" dirty="0">
              <a:solidFill>
                <a:srgbClr val="D09482"/>
              </a:solidFill>
              <a:latin typeface="+mn-lt"/>
            </a:endParaRPr>
          </a:p>
        </p:txBody>
      </p:sp>
      <p:sp>
        <p:nvSpPr>
          <p:cNvPr id="2" name="Content Placeholder 2">
            <a:extLst>
              <a:ext uri="{FF2B5EF4-FFF2-40B4-BE49-F238E27FC236}">
                <a16:creationId xmlns:a16="http://schemas.microsoft.com/office/drawing/2014/main" id="{9A3B73A5-C968-76A5-54CE-EFA6E8F79FA0}"/>
              </a:ext>
            </a:extLst>
          </p:cNvPr>
          <p:cNvSpPr>
            <a:spLocks noGrp="1"/>
          </p:cNvSpPr>
          <p:nvPr>
            <p:ph idx="1"/>
          </p:nvPr>
        </p:nvSpPr>
        <p:spPr>
          <a:xfrm>
            <a:off x="838200" y="1514587"/>
            <a:ext cx="10515600" cy="4351338"/>
          </a:xfrm>
        </p:spPr>
        <p:txBody>
          <a:bodyPr>
            <a:normAutofit/>
          </a:bodyPr>
          <a:lstStyle/>
          <a:p>
            <a:endParaRPr lang="nl-NL" sz="2100" dirty="0">
              <a:solidFill>
                <a:schemeClr val="bg1"/>
              </a:solidFill>
            </a:endParaRPr>
          </a:p>
          <a:p>
            <a:pPr>
              <a:tabLst>
                <a:tab pos="4748213" algn="l"/>
              </a:tabLst>
            </a:pPr>
            <a:r>
              <a:rPr lang="nl-NL" sz="3200" dirty="0">
                <a:solidFill>
                  <a:schemeClr val="bg1"/>
                </a:solidFill>
              </a:rPr>
              <a:t>Mbo: 		– 	niveau 4</a:t>
            </a:r>
          </a:p>
          <a:p>
            <a:endParaRPr lang="nl-NL" sz="3200" dirty="0">
              <a:solidFill>
                <a:schemeClr val="bg1"/>
              </a:solidFill>
            </a:endParaRPr>
          </a:p>
          <a:p>
            <a:pPr>
              <a:tabLst>
                <a:tab pos="4748213" algn="l"/>
              </a:tabLst>
            </a:pPr>
            <a:r>
              <a:rPr lang="nl-NL" sz="3200" dirty="0">
                <a:solidFill>
                  <a:schemeClr val="bg1"/>
                </a:solidFill>
              </a:rPr>
              <a:t>Ad: Associate </a:t>
            </a:r>
            <a:r>
              <a:rPr lang="nl-NL" sz="3200" dirty="0" err="1">
                <a:solidFill>
                  <a:schemeClr val="bg1"/>
                </a:solidFill>
              </a:rPr>
              <a:t>degree</a:t>
            </a:r>
            <a:r>
              <a:rPr lang="nl-NL" sz="3200" dirty="0">
                <a:solidFill>
                  <a:schemeClr val="bg1"/>
                </a:solidFill>
              </a:rPr>
              <a:t> 		–	niveau 5</a:t>
            </a:r>
          </a:p>
          <a:p>
            <a:endParaRPr lang="nl-NL" sz="3200" dirty="0">
              <a:solidFill>
                <a:schemeClr val="bg1"/>
              </a:solidFill>
            </a:endParaRPr>
          </a:p>
          <a:p>
            <a:pPr>
              <a:tabLst>
                <a:tab pos="4748213" algn="l"/>
              </a:tabLst>
            </a:pPr>
            <a:r>
              <a:rPr lang="nl-NL" sz="3200" dirty="0">
                <a:solidFill>
                  <a:schemeClr val="bg1"/>
                </a:solidFill>
              </a:rPr>
              <a:t>Ba: Bachelor 		–   	niveau 6 </a:t>
            </a:r>
          </a:p>
          <a:p>
            <a:pPr>
              <a:tabLst>
                <a:tab pos="4748213" algn="l"/>
              </a:tabLst>
            </a:pPr>
            <a:r>
              <a:rPr lang="nl-NL" sz="3200" dirty="0">
                <a:solidFill>
                  <a:schemeClr val="bg1"/>
                </a:solidFill>
              </a:rPr>
              <a:t>Ma: Master 		–   	niveau 7</a:t>
            </a:r>
          </a:p>
          <a:p>
            <a:pPr>
              <a:tabLst>
                <a:tab pos="4748213" algn="l"/>
              </a:tabLst>
            </a:pPr>
            <a:r>
              <a:rPr lang="nl-NL" sz="3200" dirty="0">
                <a:solidFill>
                  <a:schemeClr val="bg1"/>
                </a:solidFill>
              </a:rPr>
              <a:t>PD: Professional </a:t>
            </a:r>
            <a:r>
              <a:rPr lang="nl-NL" sz="3200" dirty="0" err="1">
                <a:solidFill>
                  <a:schemeClr val="bg1"/>
                </a:solidFill>
              </a:rPr>
              <a:t>Doctorate</a:t>
            </a:r>
            <a:r>
              <a:rPr lang="nl-NL" sz="3200" dirty="0">
                <a:solidFill>
                  <a:schemeClr val="bg1"/>
                </a:solidFill>
              </a:rPr>
              <a:t> 		–   	niveau 8</a:t>
            </a:r>
          </a:p>
        </p:txBody>
      </p:sp>
      <p:sp>
        <p:nvSpPr>
          <p:cNvPr id="5" name="Pijl: gekromd links 4">
            <a:extLst>
              <a:ext uri="{FF2B5EF4-FFF2-40B4-BE49-F238E27FC236}">
                <a16:creationId xmlns:a16="http://schemas.microsoft.com/office/drawing/2014/main" id="{98D3944A-BD41-7D62-8CF1-5152E004622E}"/>
              </a:ext>
            </a:extLst>
          </p:cNvPr>
          <p:cNvSpPr/>
          <p:nvPr/>
        </p:nvSpPr>
        <p:spPr>
          <a:xfrm>
            <a:off x="9065342" y="2123768"/>
            <a:ext cx="757084" cy="1325563"/>
          </a:xfrm>
          <a:prstGeom prst="curvedLeftArrow">
            <a:avLst/>
          </a:prstGeom>
          <a:solidFill>
            <a:srgbClr val="D094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Pijl: gekromd links 5">
            <a:extLst>
              <a:ext uri="{FF2B5EF4-FFF2-40B4-BE49-F238E27FC236}">
                <a16:creationId xmlns:a16="http://schemas.microsoft.com/office/drawing/2014/main" id="{6DED640F-81B7-0262-6A58-37128E8CA440}"/>
              </a:ext>
            </a:extLst>
          </p:cNvPr>
          <p:cNvSpPr/>
          <p:nvPr/>
        </p:nvSpPr>
        <p:spPr>
          <a:xfrm>
            <a:off x="9065342" y="2123768"/>
            <a:ext cx="993058" cy="2546555"/>
          </a:xfrm>
          <a:prstGeom prst="curvedLeftArrow">
            <a:avLst>
              <a:gd name="adj1" fmla="val 18999"/>
              <a:gd name="adj2" fmla="val 45492"/>
              <a:gd name="adj3" fmla="val 20050"/>
            </a:avLst>
          </a:prstGeom>
          <a:solidFill>
            <a:srgbClr val="D0948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89455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4E556D-9399-25E4-481A-CC774218ABC1}"/>
              </a:ext>
            </a:extLst>
          </p:cNvPr>
          <p:cNvPicPr>
            <a:picLocks noChangeAspect="1"/>
          </p:cNvPicPr>
          <p:nvPr/>
        </p:nvPicPr>
        <p:blipFill rotWithShape="1">
          <a:blip r:embed="rId2"/>
          <a:srcRect l="12666" t="39384" r="64333" b="43763"/>
          <a:stretch/>
        </p:blipFill>
        <p:spPr>
          <a:xfrm>
            <a:off x="9150987" y="5865925"/>
            <a:ext cx="2827653" cy="788875"/>
          </a:xfrm>
          <a:prstGeom prst="rect">
            <a:avLst/>
          </a:prstGeom>
        </p:spPr>
      </p:pic>
      <p:sp>
        <p:nvSpPr>
          <p:cNvPr id="4" name="Title 1">
            <a:extLst>
              <a:ext uri="{FF2B5EF4-FFF2-40B4-BE49-F238E27FC236}">
                <a16:creationId xmlns:a16="http://schemas.microsoft.com/office/drawing/2014/main" id="{D3B98B60-1556-E1F7-8883-D7B8279CD581}"/>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HBO: Ad,  Ba, Ma, PD</a:t>
            </a:r>
            <a:endParaRPr lang="en-NL" b="1" dirty="0">
              <a:solidFill>
                <a:srgbClr val="D09482"/>
              </a:solidFill>
              <a:latin typeface="+mn-lt"/>
            </a:endParaRPr>
          </a:p>
        </p:txBody>
      </p:sp>
      <p:pic>
        <p:nvPicPr>
          <p:cNvPr id="2050" name="Picture 2" descr="associatedegree">
            <a:extLst>
              <a:ext uri="{FF2B5EF4-FFF2-40B4-BE49-F238E27FC236}">
                <a16:creationId xmlns:a16="http://schemas.microsoft.com/office/drawing/2014/main" id="{4DEA6FFB-F810-D51C-2CC7-BBFB9E573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398" y="1510058"/>
            <a:ext cx="8966200" cy="4163155"/>
          </a:xfrm>
          <a:prstGeom prst="rect">
            <a:avLst/>
          </a:prstGeom>
          <a:noFill/>
          <a:extLst>
            <a:ext uri="{909E8E84-426E-40DD-AFC4-6F175D3DCCD1}">
              <a14:hiddenFill xmlns:a14="http://schemas.microsoft.com/office/drawing/2010/main">
                <a:solidFill>
                  <a:srgbClr val="FFFFFF"/>
                </a:solidFill>
              </a14:hiddenFill>
            </a:ext>
          </a:extLst>
        </p:spPr>
      </p:pic>
      <p:sp>
        <p:nvSpPr>
          <p:cNvPr id="13" name="Blokboog 12">
            <a:extLst>
              <a:ext uri="{FF2B5EF4-FFF2-40B4-BE49-F238E27FC236}">
                <a16:creationId xmlns:a16="http://schemas.microsoft.com/office/drawing/2014/main" id="{3378EA04-C9BC-D118-38B9-401EED06FDFE}"/>
              </a:ext>
            </a:extLst>
          </p:cNvPr>
          <p:cNvSpPr/>
          <p:nvPr/>
        </p:nvSpPr>
        <p:spPr>
          <a:xfrm rot="2007399">
            <a:off x="2132553" y="1667049"/>
            <a:ext cx="7950368" cy="7992952"/>
          </a:xfrm>
          <a:prstGeom prst="blockArc">
            <a:avLst>
              <a:gd name="adj1" fmla="val 15057922"/>
              <a:gd name="adj2" fmla="val 19542415"/>
              <a:gd name="adj3" fmla="val 6753"/>
            </a:avLst>
          </a:prstGeom>
          <a:solidFill>
            <a:srgbClr val="D09482">
              <a:alpha val="4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86332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8AA8EA-D368-4B90-8BD8-F02349A3C7DF}"/>
              </a:ext>
            </a:extLst>
          </p:cNvPr>
          <p:cNvSpPr>
            <a:spLocks noGrp="1"/>
          </p:cNvSpPr>
          <p:nvPr>
            <p:ph idx="4294967295"/>
          </p:nvPr>
        </p:nvSpPr>
        <p:spPr>
          <a:xfrm>
            <a:off x="690228" y="1321509"/>
            <a:ext cx="11373953" cy="4752340"/>
          </a:xfrm>
        </p:spPr>
        <p:txBody>
          <a:bodyPr vert="horz" lIns="91440" tIns="45720" rIns="91440" bIns="45720" rtlCol="0" anchor="t">
            <a:noAutofit/>
          </a:bodyPr>
          <a:lstStyle/>
          <a:p>
            <a:pPr>
              <a:lnSpc>
                <a:spcPct val="150000"/>
              </a:lnSpc>
              <a:spcBef>
                <a:spcPts val="0"/>
              </a:spcBef>
            </a:pPr>
            <a:r>
              <a:rPr lang="nl-NL" dirty="0">
                <a:solidFill>
                  <a:schemeClr val="bg1"/>
                </a:solidFill>
                <a:ea typeface="+mn-lt"/>
                <a:cs typeface="+mn-lt"/>
              </a:rPr>
              <a:t>2-jarige HBO opleiding</a:t>
            </a:r>
          </a:p>
          <a:p>
            <a:pPr>
              <a:lnSpc>
                <a:spcPct val="150000"/>
              </a:lnSpc>
              <a:spcBef>
                <a:spcPts val="0"/>
              </a:spcBef>
            </a:pPr>
            <a:r>
              <a:rPr lang="nl-NL" dirty="0">
                <a:solidFill>
                  <a:schemeClr val="bg1"/>
                </a:solidFill>
                <a:ea typeface="+mn-lt"/>
                <a:cs typeface="+mn-lt"/>
              </a:rPr>
              <a:t>Praktijkgericht en beroepsgericht</a:t>
            </a:r>
          </a:p>
          <a:p>
            <a:pPr>
              <a:lnSpc>
                <a:spcPct val="150000"/>
              </a:lnSpc>
              <a:spcBef>
                <a:spcPts val="0"/>
              </a:spcBef>
            </a:pPr>
            <a:r>
              <a:rPr lang="nl-NL" dirty="0">
                <a:solidFill>
                  <a:schemeClr val="bg1"/>
                </a:solidFill>
                <a:ea typeface="+mn-lt"/>
                <a:cs typeface="+mn-lt"/>
              </a:rPr>
              <a:t>Theorie gekoppeld aan praktische vraagstukken</a:t>
            </a:r>
          </a:p>
          <a:p>
            <a:pPr>
              <a:lnSpc>
                <a:spcPct val="150000"/>
              </a:lnSpc>
              <a:spcBef>
                <a:spcPts val="0"/>
              </a:spcBef>
            </a:pPr>
            <a:r>
              <a:rPr lang="nl-NL" dirty="0">
                <a:solidFill>
                  <a:schemeClr val="bg1"/>
                </a:solidFill>
                <a:ea typeface="+mn-lt"/>
                <a:cs typeface="+mn-lt"/>
              </a:rPr>
              <a:t>Leren om problemen te signaleren en op te lossen</a:t>
            </a:r>
          </a:p>
          <a:p>
            <a:pPr>
              <a:lnSpc>
                <a:spcPct val="150000"/>
              </a:lnSpc>
              <a:spcBef>
                <a:spcPts val="0"/>
              </a:spcBef>
            </a:pPr>
            <a:r>
              <a:rPr lang="nl-NL" dirty="0">
                <a:solidFill>
                  <a:schemeClr val="bg1"/>
                </a:solidFill>
                <a:ea typeface="+mn-lt"/>
                <a:cs typeface="+mn-lt"/>
              </a:rPr>
              <a:t>Sterk verankerd in de praktijk, unieke meerwaarde arbeidsmarkt</a:t>
            </a:r>
          </a:p>
          <a:p>
            <a:pPr>
              <a:lnSpc>
                <a:spcPct val="150000"/>
              </a:lnSpc>
              <a:spcBef>
                <a:spcPts val="0"/>
              </a:spcBef>
            </a:pPr>
            <a:r>
              <a:rPr lang="nl-NL" dirty="0">
                <a:solidFill>
                  <a:schemeClr val="bg1"/>
                </a:solidFill>
                <a:ea typeface="+mn-lt"/>
                <a:cs typeface="+mn-lt"/>
              </a:rPr>
              <a:t>Direct aan het werk, of doorstromen naar bachelor</a:t>
            </a:r>
          </a:p>
          <a:p>
            <a:pPr>
              <a:lnSpc>
                <a:spcPct val="150000"/>
              </a:lnSpc>
              <a:spcBef>
                <a:spcPts val="0"/>
              </a:spcBef>
            </a:pPr>
            <a:r>
              <a:rPr lang="nl-NL" dirty="0">
                <a:solidFill>
                  <a:schemeClr val="bg1"/>
                </a:solidFill>
                <a:ea typeface="+mn-lt"/>
                <a:cs typeface="+mn-lt"/>
              </a:rPr>
              <a:t>Voor wie?</a:t>
            </a:r>
            <a:endParaRPr lang="en-US" dirty="0">
              <a:solidFill>
                <a:schemeClr val="bg1"/>
              </a:solidFill>
              <a:ea typeface="+mn-lt"/>
              <a:cs typeface="+mn-lt"/>
            </a:endParaRPr>
          </a:p>
        </p:txBody>
      </p:sp>
      <p:sp>
        <p:nvSpPr>
          <p:cNvPr id="8" name="TextBox 7">
            <a:extLst>
              <a:ext uri="{FF2B5EF4-FFF2-40B4-BE49-F238E27FC236}">
                <a16:creationId xmlns:a16="http://schemas.microsoft.com/office/drawing/2014/main" id="{7CDFD5FA-1196-D7F6-41F9-9830E4F1963D}"/>
              </a:ext>
            </a:extLst>
          </p:cNvPr>
          <p:cNvSpPr txBox="1"/>
          <p:nvPr/>
        </p:nvSpPr>
        <p:spPr>
          <a:xfrm>
            <a:off x="3048000" y="3244334"/>
            <a:ext cx="6096000" cy="369332"/>
          </a:xfrm>
          <a:prstGeom prst="rect">
            <a:avLst/>
          </a:prstGeom>
          <a:noFill/>
        </p:spPr>
        <p:txBody>
          <a:bodyPr wrap="square">
            <a:spAutoFit/>
          </a:bodyPr>
          <a:lstStyle/>
          <a:p>
            <a:endParaRPr lang="en-NL" dirty="0"/>
          </a:p>
        </p:txBody>
      </p:sp>
      <p:pic>
        <p:nvPicPr>
          <p:cNvPr id="3" name="Afbeelding 2">
            <a:extLst>
              <a:ext uri="{FF2B5EF4-FFF2-40B4-BE49-F238E27FC236}">
                <a16:creationId xmlns:a16="http://schemas.microsoft.com/office/drawing/2014/main" id="{2C6DCF44-73FB-0FB7-F02D-DFDDFF8E7845}"/>
              </a:ext>
            </a:extLst>
          </p:cNvPr>
          <p:cNvPicPr>
            <a:picLocks noChangeAspect="1"/>
          </p:cNvPicPr>
          <p:nvPr/>
        </p:nvPicPr>
        <p:blipFill>
          <a:blip r:embed="rId3">
            <a:alphaModFix amt="31000"/>
          </a:blip>
          <a:stretch>
            <a:fillRect/>
          </a:stretch>
        </p:blipFill>
        <p:spPr>
          <a:xfrm>
            <a:off x="8056880" y="646068"/>
            <a:ext cx="3781833" cy="2417254"/>
          </a:xfrm>
          <a:prstGeom prst="rect">
            <a:avLst/>
          </a:prstGeom>
        </p:spPr>
      </p:pic>
      <p:sp>
        <p:nvSpPr>
          <p:cNvPr id="7" name="Title 1">
            <a:extLst>
              <a:ext uri="{FF2B5EF4-FFF2-40B4-BE49-F238E27FC236}">
                <a16:creationId xmlns:a16="http://schemas.microsoft.com/office/drawing/2014/main" id="{6E55CDC9-DA63-1921-7CA6-CFF5F926E56D}"/>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Associate </a:t>
            </a:r>
            <a:r>
              <a:rPr lang="nl-NL" b="1" dirty="0" err="1">
                <a:solidFill>
                  <a:srgbClr val="D09482"/>
                </a:solidFill>
                <a:latin typeface="+mn-lt"/>
              </a:rPr>
              <a:t>degree</a:t>
            </a:r>
            <a:endParaRPr lang="en-NL" b="1" dirty="0">
              <a:solidFill>
                <a:srgbClr val="D09482"/>
              </a:solidFill>
              <a:latin typeface="+mn-lt"/>
            </a:endParaRPr>
          </a:p>
        </p:txBody>
      </p:sp>
      <p:pic>
        <p:nvPicPr>
          <p:cNvPr id="10" name="Afbeelding 9">
            <a:extLst>
              <a:ext uri="{FF2B5EF4-FFF2-40B4-BE49-F238E27FC236}">
                <a16:creationId xmlns:a16="http://schemas.microsoft.com/office/drawing/2014/main" id="{FA9DC9D1-9AD5-FF76-BC4F-10D412270125}"/>
              </a:ext>
            </a:extLst>
          </p:cNvPr>
          <p:cNvPicPr>
            <a:picLocks noChangeAspect="1"/>
          </p:cNvPicPr>
          <p:nvPr/>
        </p:nvPicPr>
        <p:blipFill rotWithShape="1">
          <a:blip r:embed="rId4"/>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379394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4E556D-9399-25E4-481A-CC774218ABC1}"/>
              </a:ext>
            </a:extLst>
          </p:cNvPr>
          <p:cNvPicPr>
            <a:picLocks noChangeAspect="1"/>
          </p:cNvPicPr>
          <p:nvPr/>
        </p:nvPicPr>
        <p:blipFill rotWithShape="1">
          <a:blip r:embed="rId2"/>
          <a:srcRect l="12666" t="39384" r="64333" b="43763"/>
          <a:stretch/>
        </p:blipFill>
        <p:spPr>
          <a:xfrm>
            <a:off x="9150987" y="5865925"/>
            <a:ext cx="2827653" cy="788875"/>
          </a:xfrm>
          <a:prstGeom prst="rect">
            <a:avLst/>
          </a:prstGeom>
        </p:spPr>
      </p:pic>
      <p:sp>
        <p:nvSpPr>
          <p:cNvPr id="4" name="Title 1">
            <a:extLst>
              <a:ext uri="{FF2B5EF4-FFF2-40B4-BE49-F238E27FC236}">
                <a16:creationId xmlns:a16="http://schemas.microsoft.com/office/drawing/2014/main" id="{D3B98B60-1556-E1F7-8883-D7B8279CD581}"/>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De niveaus</a:t>
            </a:r>
            <a:endParaRPr lang="en-NL" b="1" dirty="0">
              <a:solidFill>
                <a:srgbClr val="D09482"/>
              </a:solidFill>
              <a:latin typeface="+mn-lt"/>
            </a:endParaRPr>
          </a:p>
        </p:txBody>
      </p:sp>
      <p:pic>
        <p:nvPicPr>
          <p:cNvPr id="23" name="Afbeelding 22">
            <a:extLst>
              <a:ext uri="{FF2B5EF4-FFF2-40B4-BE49-F238E27FC236}">
                <a16:creationId xmlns:a16="http://schemas.microsoft.com/office/drawing/2014/main" id="{CDEDBD35-01CA-D4FB-76D2-7D549AF19952}"/>
              </a:ext>
            </a:extLst>
          </p:cNvPr>
          <p:cNvPicPr>
            <a:picLocks noChangeAspect="1"/>
          </p:cNvPicPr>
          <p:nvPr/>
        </p:nvPicPr>
        <p:blipFill rotWithShape="1">
          <a:blip r:embed="rId3"/>
          <a:srcRect b="7805"/>
          <a:stretch/>
        </p:blipFill>
        <p:spPr>
          <a:xfrm>
            <a:off x="1190828" y="1352371"/>
            <a:ext cx="8768123" cy="5064759"/>
          </a:xfrm>
          <a:prstGeom prst="rect">
            <a:avLst/>
          </a:prstGeom>
        </p:spPr>
      </p:pic>
    </p:spTree>
    <p:extLst>
      <p:ext uri="{BB962C8B-B14F-4D97-AF65-F5344CB8AC3E}">
        <p14:creationId xmlns:p14="http://schemas.microsoft.com/office/powerpoint/2010/main" val="7382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F4E556D-9399-25E4-481A-CC774218ABC1}"/>
              </a:ext>
            </a:extLst>
          </p:cNvPr>
          <p:cNvPicPr>
            <a:picLocks noChangeAspect="1"/>
          </p:cNvPicPr>
          <p:nvPr/>
        </p:nvPicPr>
        <p:blipFill rotWithShape="1">
          <a:blip r:embed="rId2"/>
          <a:srcRect l="12666" t="39384" r="64333" b="43763"/>
          <a:stretch/>
        </p:blipFill>
        <p:spPr>
          <a:xfrm>
            <a:off x="9150987" y="5865925"/>
            <a:ext cx="2827653" cy="788875"/>
          </a:xfrm>
          <a:prstGeom prst="rect">
            <a:avLst/>
          </a:prstGeom>
        </p:spPr>
      </p:pic>
      <p:sp>
        <p:nvSpPr>
          <p:cNvPr id="4" name="Title 1">
            <a:extLst>
              <a:ext uri="{FF2B5EF4-FFF2-40B4-BE49-F238E27FC236}">
                <a16:creationId xmlns:a16="http://schemas.microsoft.com/office/drawing/2014/main" id="{D3B98B60-1556-E1F7-8883-D7B8279CD581}"/>
              </a:ext>
            </a:extLst>
          </p:cNvPr>
          <p:cNvSpPr>
            <a:spLocks noGrp="1"/>
          </p:cNvSpPr>
          <p:nvPr>
            <p:ph type="title"/>
          </p:nvPr>
        </p:nvSpPr>
        <p:spPr>
          <a:xfrm>
            <a:off x="838200" y="365125"/>
            <a:ext cx="10515600" cy="1325563"/>
          </a:xfrm>
        </p:spPr>
        <p:txBody>
          <a:bodyPr/>
          <a:lstStyle/>
          <a:p>
            <a:r>
              <a:rPr lang="nl-NL" b="1" dirty="0">
                <a:solidFill>
                  <a:srgbClr val="D09482"/>
                </a:solidFill>
                <a:latin typeface="+mn-lt"/>
              </a:rPr>
              <a:t>Associate </a:t>
            </a:r>
            <a:r>
              <a:rPr lang="nl-NL" b="1" dirty="0" err="1">
                <a:solidFill>
                  <a:srgbClr val="D09482"/>
                </a:solidFill>
                <a:latin typeface="+mn-lt"/>
              </a:rPr>
              <a:t>degree</a:t>
            </a:r>
            <a:endParaRPr lang="en-NL" b="1" dirty="0">
              <a:solidFill>
                <a:srgbClr val="D09482"/>
              </a:solidFill>
              <a:latin typeface="+mn-lt"/>
            </a:endParaRPr>
          </a:p>
        </p:txBody>
      </p:sp>
      <p:grpSp>
        <p:nvGrpSpPr>
          <p:cNvPr id="8" name="Diagram group">
            <a:extLst>
              <a:ext uri="{FF2B5EF4-FFF2-40B4-BE49-F238E27FC236}">
                <a16:creationId xmlns:a16="http://schemas.microsoft.com/office/drawing/2014/main" id="{A56C5BA3-8032-A348-3B81-F6AEFB14B5D6}"/>
              </a:ext>
            </a:extLst>
          </p:cNvPr>
          <p:cNvGrpSpPr/>
          <p:nvPr/>
        </p:nvGrpSpPr>
        <p:grpSpPr>
          <a:xfrm>
            <a:off x="1917926" y="1123106"/>
            <a:ext cx="6881944" cy="4611788"/>
            <a:chOff x="842" y="0"/>
            <a:chExt cx="4010286" cy="2827293"/>
          </a:xfrm>
          <a:scene3d>
            <a:camera prst="perspectiveRelaxed">
              <a:rot lat="19149996" lon="20104178" rev="1577324"/>
            </a:camera>
            <a:lightRig rig="soft" dir="t"/>
            <a:backdrop>
              <a:anchor x="0" y="0" z="-210000"/>
              <a:norm dx="0" dy="0" dz="914400"/>
              <a:up dx="0" dy="914400" dz="0"/>
            </a:backdrop>
          </a:scene3d>
        </p:grpSpPr>
        <p:grpSp>
          <p:nvGrpSpPr>
            <p:cNvPr id="9" name="Groep 8">
              <a:extLst>
                <a:ext uri="{FF2B5EF4-FFF2-40B4-BE49-F238E27FC236}">
                  <a16:creationId xmlns:a16="http://schemas.microsoft.com/office/drawing/2014/main" id="{55879E65-47CE-B2CC-BCBA-11C8705C30A7}"/>
                </a:ext>
              </a:extLst>
            </p:cNvPr>
            <p:cNvGrpSpPr/>
            <p:nvPr/>
          </p:nvGrpSpPr>
          <p:grpSpPr>
            <a:xfrm>
              <a:off x="842" y="0"/>
              <a:ext cx="1310551" cy="2827293"/>
              <a:chOff x="842" y="0"/>
              <a:chExt cx="1310551" cy="2827293"/>
            </a:xfrm>
          </p:grpSpPr>
          <p:sp>
            <p:nvSpPr>
              <p:cNvPr id="21" name="Rechthoek: afgeronde hoeken 20">
                <a:extLst>
                  <a:ext uri="{FF2B5EF4-FFF2-40B4-BE49-F238E27FC236}">
                    <a16:creationId xmlns:a16="http://schemas.microsoft.com/office/drawing/2014/main" id="{5F5FC1FC-1445-7858-6E51-43E41FDAEC08}"/>
                  </a:ext>
                </a:extLst>
              </p:cNvPr>
              <p:cNvSpPr/>
              <p:nvPr/>
            </p:nvSpPr>
            <p:spPr>
              <a:xfrm>
                <a:off x="842"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2" name="Rechthoek: afgeronde hoeken 4">
                <a:extLst>
                  <a:ext uri="{FF2B5EF4-FFF2-40B4-BE49-F238E27FC236}">
                    <a16:creationId xmlns:a16="http://schemas.microsoft.com/office/drawing/2014/main" id="{DD18AF7A-B9DD-8610-67D0-4C19DFA27045}"/>
                  </a:ext>
                </a:extLst>
              </p:cNvPr>
              <p:cNvSpPr txBox="1"/>
              <p:nvPr/>
            </p:nvSpPr>
            <p:spPr>
              <a:xfrm>
                <a:off x="842"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Mbo-4</a:t>
                </a:r>
                <a:br>
                  <a:rPr lang="nl-NL" sz="1300" kern="1200" dirty="0"/>
                </a:br>
                <a:r>
                  <a:rPr lang="nl-NL" sz="2000" kern="1200" dirty="0"/>
                  <a:t>Operationeel</a:t>
                </a:r>
              </a:p>
              <a:p>
                <a:pPr marL="0" lvl="0" indent="0" algn="ctr" defTabSz="1066800">
                  <a:lnSpc>
                    <a:spcPct val="90000"/>
                  </a:lnSpc>
                  <a:spcBef>
                    <a:spcPct val="0"/>
                  </a:spcBef>
                  <a:spcAft>
                    <a:spcPct val="35000"/>
                  </a:spcAft>
                  <a:buNone/>
                </a:pPr>
                <a:r>
                  <a:rPr lang="nl-NL" sz="2000" kern="1200" dirty="0"/>
                  <a:t>Verrichten</a:t>
                </a:r>
              </a:p>
              <a:p>
                <a:pPr marL="0" lvl="0" indent="0" algn="ctr" defTabSz="1066800">
                  <a:lnSpc>
                    <a:spcPct val="90000"/>
                  </a:lnSpc>
                  <a:spcBef>
                    <a:spcPct val="0"/>
                  </a:spcBef>
                  <a:spcAft>
                    <a:spcPct val="35000"/>
                  </a:spcAft>
                  <a:buNone/>
                </a:pPr>
                <a:r>
                  <a:rPr lang="nl-NL" sz="2000" kern="1200" dirty="0"/>
                  <a:t>Uitvoeren</a:t>
                </a:r>
              </a:p>
            </p:txBody>
          </p:sp>
        </p:grpSp>
        <p:sp>
          <p:nvSpPr>
            <p:cNvPr id="10" name="Ovaal 9">
              <a:extLst>
                <a:ext uri="{FF2B5EF4-FFF2-40B4-BE49-F238E27FC236}">
                  <a16:creationId xmlns:a16="http://schemas.microsoft.com/office/drawing/2014/main" id="{041B39EB-A1E5-3596-9B04-599D4646B211}"/>
                </a:ext>
              </a:extLst>
            </p:cNvPr>
            <p:cNvSpPr/>
            <p:nvPr/>
          </p:nvSpPr>
          <p:spPr>
            <a:xfrm>
              <a:off x="185373" y="169637"/>
              <a:ext cx="941488" cy="941488"/>
            </a:xfrm>
            <a:prstGeom prst="ellipse">
              <a:avLst/>
            </a:prstGeom>
            <a:blipFill>
              <a:blip r:embed="rId3">
                <a:extLst>
                  <a:ext uri="{28A0092B-C50C-407E-A947-70E740481C1C}">
                    <a14:useLocalDpi xmlns:a14="http://schemas.microsoft.com/office/drawing/2010/main" val="0"/>
                  </a:ext>
                </a:extLst>
              </a:blip>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1" name="Groep 10">
              <a:extLst>
                <a:ext uri="{FF2B5EF4-FFF2-40B4-BE49-F238E27FC236}">
                  <a16:creationId xmlns:a16="http://schemas.microsoft.com/office/drawing/2014/main" id="{35F6AE3C-E700-5696-6AB6-0A62A4D3D1EA}"/>
                </a:ext>
              </a:extLst>
            </p:cNvPr>
            <p:cNvGrpSpPr/>
            <p:nvPr/>
          </p:nvGrpSpPr>
          <p:grpSpPr>
            <a:xfrm>
              <a:off x="1350709" y="0"/>
              <a:ext cx="1310551" cy="2827293"/>
              <a:chOff x="1350709" y="0"/>
              <a:chExt cx="1310551" cy="2827293"/>
            </a:xfrm>
          </p:grpSpPr>
          <p:sp>
            <p:nvSpPr>
              <p:cNvPr id="19" name="Rechthoek: afgeronde hoeken 18">
                <a:extLst>
                  <a:ext uri="{FF2B5EF4-FFF2-40B4-BE49-F238E27FC236}">
                    <a16:creationId xmlns:a16="http://schemas.microsoft.com/office/drawing/2014/main" id="{CD95FFF6-B509-CBD9-6D08-E52676044148}"/>
                  </a:ext>
                </a:extLst>
              </p:cNvPr>
              <p:cNvSpPr/>
              <p:nvPr/>
            </p:nvSpPr>
            <p:spPr>
              <a:xfrm>
                <a:off x="1350709"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20" name="Rechthoek: afgeronde hoeken 7">
                <a:extLst>
                  <a:ext uri="{FF2B5EF4-FFF2-40B4-BE49-F238E27FC236}">
                    <a16:creationId xmlns:a16="http://schemas.microsoft.com/office/drawing/2014/main" id="{11DE14AC-2E7E-16BD-3512-DF695B8912B6}"/>
                  </a:ext>
                </a:extLst>
              </p:cNvPr>
              <p:cNvSpPr txBox="1"/>
              <p:nvPr/>
            </p:nvSpPr>
            <p:spPr>
              <a:xfrm>
                <a:off x="1350709"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Ad</a:t>
                </a:r>
                <a:br>
                  <a:rPr lang="nl-NL" sz="2000" kern="1200" dirty="0"/>
                </a:br>
                <a:r>
                  <a:rPr lang="nl-NL" sz="2000" kern="1200" dirty="0"/>
                  <a:t>Tactisch</a:t>
                </a:r>
              </a:p>
              <a:p>
                <a:pPr marL="0" lvl="0" indent="0" algn="ctr" defTabSz="1066800">
                  <a:lnSpc>
                    <a:spcPct val="90000"/>
                  </a:lnSpc>
                  <a:spcBef>
                    <a:spcPct val="0"/>
                  </a:spcBef>
                  <a:spcAft>
                    <a:spcPct val="35000"/>
                  </a:spcAft>
                  <a:buNone/>
                </a:pPr>
                <a:r>
                  <a:rPr lang="nl-NL" sz="2000" kern="1200" dirty="0"/>
                  <a:t>Inrichten</a:t>
                </a:r>
              </a:p>
              <a:p>
                <a:pPr marL="0" lvl="0" indent="0" algn="ctr" defTabSz="1066800">
                  <a:lnSpc>
                    <a:spcPct val="90000"/>
                  </a:lnSpc>
                  <a:spcBef>
                    <a:spcPct val="0"/>
                  </a:spcBef>
                  <a:spcAft>
                    <a:spcPct val="35000"/>
                  </a:spcAft>
                  <a:buNone/>
                </a:pPr>
                <a:r>
                  <a:rPr lang="nl-NL" sz="2000" kern="1200" dirty="0"/>
                  <a:t>Beleid</a:t>
                </a:r>
              </a:p>
            </p:txBody>
          </p:sp>
        </p:grpSp>
        <p:sp>
          <p:nvSpPr>
            <p:cNvPr id="12" name="Ovaal 11">
              <a:extLst>
                <a:ext uri="{FF2B5EF4-FFF2-40B4-BE49-F238E27FC236}">
                  <a16:creationId xmlns:a16="http://schemas.microsoft.com/office/drawing/2014/main" id="{0803487E-C109-1740-4FF3-E20904BC8BF4}"/>
                </a:ext>
              </a:extLst>
            </p:cNvPr>
            <p:cNvSpPr/>
            <p:nvPr/>
          </p:nvSpPr>
          <p:spPr>
            <a:xfrm>
              <a:off x="1535241" y="169637"/>
              <a:ext cx="941488" cy="941488"/>
            </a:xfrm>
            <a:prstGeom prst="ellipse">
              <a:avLst/>
            </a:prstGeom>
            <a:blipFill>
              <a:blip r:embed="rId4">
                <a:extLst>
                  <a:ext uri="{28A0092B-C50C-407E-A947-70E740481C1C}">
                    <a14:useLocalDpi xmlns:a14="http://schemas.microsoft.com/office/drawing/2010/main" val="0"/>
                  </a:ext>
                </a:extLst>
              </a:blip>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4" name="Groep 13">
              <a:extLst>
                <a:ext uri="{FF2B5EF4-FFF2-40B4-BE49-F238E27FC236}">
                  <a16:creationId xmlns:a16="http://schemas.microsoft.com/office/drawing/2014/main" id="{C4502D56-5455-FF91-B02C-5EBA0C28A04F}"/>
                </a:ext>
              </a:extLst>
            </p:cNvPr>
            <p:cNvGrpSpPr/>
            <p:nvPr/>
          </p:nvGrpSpPr>
          <p:grpSpPr>
            <a:xfrm>
              <a:off x="2700577" y="0"/>
              <a:ext cx="1310551" cy="2827293"/>
              <a:chOff x="2700577" y="0"/>
              <a:chExt cx="1310551" cy="2827293"/>
            </a:xfrm>
          </p:grpSpPr>
          <p:sp>
            <p:nvSpPr>
              <p:cNvPr id="17" name="Rechthoek: afgeronde hoeken 16">
                <a:extLst>
                  <a:ext uri="{FF2B5EF4-FFF2-40B4-BE49-F238E27FC236}">
                    <a16:creationId xmlns:a16="http://schemas.microsoft.com/office/drawing/2014/main" id="{FB6EEEA4-B4FD-3614-2B70-716E6FB0E6E3}"/>
                  </a:ext>
                </a:extLst>
              </p:cNvPr>
              <p:cNvSpPr/>
              <p:nvPr/>
            </p:nvSpPr>
            <p:spPr>
              <a:xfrm>
                <a:off x="2700577" y="0"/>
                <a:ext cx="1310551" cy="2827293"/>
              </a:xfrm>
              <a:prstGeom prst="roundRect">
                <a:avLst>
                  <a:gd name="adj" fmla="val 10000"/>
                </a:avLst>
              </a:prstGeom>
              <a:solidFill>
                <a:srgbClr val="0070C0"/>
              </a:solidFill>
              <a:sp3d extrusionH="152250" prstMaterial="matte">
                <a:bevelT w="165100" prst="coolSlant"/>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8" name="Rechthoek: afgeronde hoeken 10">
                <a:extLst>
                  <a:ext uri="{FF2B5EF4-FFF2-40B4-BE49-F238E27FC236}">
                    <a16:creationId xmlns:a16="http://schemas.microsoft.com/office/drawing/2014/main" id="{86D2718A-FC54-7AFE-EE68-CB04A3674CE9}"/>
                  </a:ext>
                </a:extLst>
              </p:cNvPr>
              <p:cNvSpPr txBox="1"/>
              <p:nvPr/>
            </p:nvSpPr>
            <p:spPr>
              <a:xfrm>
                <a:off x="2700577" y="1130917"/>
                <a:ext cx="1310551" cy="113091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70688" tIns="170688" rIns="170688" bIns="17068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nl-NL" sz="2400" b="1" kern="1200" dirty="0"/>
                  <a:t>Ba</a:t>
                </a:r>
                <a:br>
                  <a:rPr lang="nl-NL" sz="1300" kern="1200" dirty="0"/>
                </a:br>
                <a:r>
                  <a:rPr lang="nl-NL" sz="2000" kern="1200" dirty="0"/>
                  <a:t>Strategisch</a:t>
                </a:r>
              </a:p>
              <a:p>
                <a:pPr marL="0" lvl="0" indent="0" algn="ctr" defTabSz="1066800">
                  <a:lnSpc>
                    <a:spcPct val="90000"/>
                  </a:lnSpc>
                  <a:spcBef>
                    <a:spcPct val="0"/>
                  </a:spcBef>
                  <a:spcAft>
                    <a:spcPct val="35000"/>
                  </a:spcAft>
                  <a:buNone/>
                </a:pPr>
                <a:r>
                  <a:rPr lang="nl-NL" sz="2000" kern="1200" dirty="0"/>
                  <a:t>Richten</a:t>
                </a:r>
              </a:p>
              <a:p>
                <a:pPr marL="0" lvl="0" indent="0" algn="ctr" defTabSz="1066800">
                  <a:lnSpc>
                    <a:spcPct val="90000"/>
                  </a:lnSpc>
                  <a:spcBef>
                    <a:spcPct val="0"/>
                  </a:spcBef>
                  <a:spcAft>
                    <a:spcPct val="35000"/>
                  </a:spcAft>
                  <a:buNone/>
                </a:pPr>
                <a:r>
                  <a:rPr lang="nl-NL" sz="2000" kern="1200" dirty="0"/>
                  <a:t>Visie</a:t>
                </a:r>
              </a:p>
            </p:txBody>
          </p:sp>
        </p:grpSp>
        <p:sp>
          <p:nvSpPr>
            <p:cNvPr id="15" name="Ovaal 14">
              <a:extLst>
                <a:ext uri="{FF2B5EF4-FFF2-40B4-BE49-F238E27FC236}">
                  <a16:creationId xmlns:a16="http://schemas.microsoft.com/office/drawing/2014/main" id="{99673902-101C-C4AB-1F0A-85257BF91F1F}"/>
                </a:ext>
              </a:extLst>
            </p:cNvPr>
            <p:cNvSpPr/>
            <p:nvPr/>
          </p:nvSpPr>
          <p:spPr>
            <a:xfrm>
              <a:off x="2885108" y="169637"/>
              <a:ext cx="941488" cy="941488"/>
            </a:xfrm>
            <a:prstGeom prst="ellipse">
              <a:avLst/>
            </a:prstGeom>
            <a:blipFill>
              <a:blip r:embed="rId5"/>
              <a:srcRect/>
              <a:stretch>
                <a:fillRect/>
              </a:stretch>
            </a:blipFill>
            <a:sp3d prstMaterial="matte"/>
          </p:spPr>
          <p:style>
            <a:lnRef idx="0">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Pijl: links/rechts 15">
              <a:extLst>
                <a:ext uri="{FF2B5EF4-FFF2-40B4-BE49-F238E27FC236}">
                  <a16:creationId xmlns:a16="http://schemas.microsoft.com/office/drawing/2014/main" id="{8ACF15EB-2EF9-8839-E8B6-BA9F07C49B83}"/>
                </a:ext>
              </a:extLst>
            </p:cNvPr>
            <p:cNvSpPr/>
            <p:nvPr/>
          </p:nvSpPr>
          <p:spPr>
            <a:xfrm>
              <a:off x="160478" y="2261835"/>
              <a:ext cx="3691013" cy="424094"/>
            </a:xfrm>
            <a:prstGeom prst="leftRightArrow">
              <a:avLst/>
            </a:prstGeom>
            <a:solidFill>
              <a:srgbClr val="DDDDDD"/>
            </a:solidFill>
            <a:sp3d prstMaterial="matte"/>
          </p:spPr>
          <p:style>
            <a:lnRef idx="0">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348774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C386C-7B5A-46C7-9D13-94041E23A9BA}"/>
              </a:ext>
            </a:extLst>
          </p:cNvPr>
          <p:cNvSpPr>
            <a:spLocks noGrp="1"/>
          </p:cNvSpPr>
          <p:nvPr>
            <p:ph type="title" idx="4294967295"/>
          </p:nvPr>
        </p:nvSpPr>
        <p:spPr>
          <a:xfrm>
            <a:off x="1011273" y="203970"/>
            <a:ext cx="5005388" cy="1325563"/>
          </a:xfrm>
        </p:spPr>
        <p:txBody>
          <a:bodyPr>
            <a:normAutofit/>
          </a:bodyPr>
          <a:lstStyle/>
          <a:p>
            <a:r>
              <a:rPr lang="nl-NL" b="1" dirty="0">
                <a:solidFill>
                  <a:srgbClr val="D09482"/>
                </a:solidFill>
                <a:latin typeface="+mn-lt"/>
              </a:rPr>
              <a:t>Unieke meerwaarde</a:t>
            </a:r>
            <a:endParaRPr lang="en-NL" b="1" dirty="0">
              <a:solidFill>
                <a:srgbClr val="D09482"/>
              </a:solidFill>
              <a:latin typeface="+mn-lt"/>
            </a:endParaRPr>
          </a:p>
        </p:txBody>
      </p:sp>
      <p:sp>
        <p:nvSpPr>
          <p:cNvPr id="4" name="Content Placeholder 3">
            <a:extLst>
              <a:ext uri="{FF2B5EF4-FFF2-40B4-BE49-F238E27FC236}">
                <a16:creationId xmlns:a16="http://schemas.microsoft.com/office/drawing/2014/main" id="{488AA8EA-D368-4B90-8BD8-F02349A3C7DF}"/>
              </a:ext>
            </a:extLst>
          </p:cNvPr>
          <p:cNvSpPr>
            <a:spLocks noGrp="1"/>
          </p:cNvSpPr>
          <p:nvPr>
            <p:ph sz="quarter" idx="4294967295"/>
          </p:nvPr>
        </p:nvSpPr>
        <p:spPr>
          <a:xfrm>
            <a:off x="971550" y="492147"/>
            <a:ext cx="6719570" cy="4371975"/>
          </a:xfrm>
        </p:spPr>
        <p:txBody>
          <a:bodyPr>
            <a:normAutofit/>
          </a:bodyPr>
          <a:lstStyle/>
          <a:p>
            <a:pPr marL="0" indent="0">
              <a:lnSpc>
                <a:spcPct val="100000"/>
              </a:lnSpc>
              <a:spcBef>
                <a:spcPts val="0"/>
              </a:spcBef>
              <a:buNone/>
            </a:pPr>
            <a:endParaRPr lang="nl-NL" sz="2100" dirty="0">
              <a:solidFill>
                <a:schemeClr val="bg1"/>
              </a:solidFill>
            </a:endParaRPr>
          </a:p>
          <a:p>
            <a:pPr marL="0" indent="0">
              <a:lnSpc>
                <a:spcPct val="100000"/>
              </a:lnSpc>
              <a:spcBef>
                <a:spcPts val="0"/>
              </a:spcBef>
              <a:buNone/>
            </a:pPr>
            <a:endParaRPr lang="nl-NL" sz="2100" dirty="0">
              <a:solidFill>
                <a:schemeClr val="bg1"/>
              </a:solidFill>
            </a:endParaRPr>
          </a:p>
          <a:p>
            <a:pPr marL="0" indent="0">
              <a:lnSpc>
                <a:spcPct val="100000"/>
              </a:lnSpc>
              <a:spcBef>
                <a:spcPts val="0"/>
              </a:spcBef>
              <a:buNone/>
            </a:pPr>
            <a:r>
              <a:rPr lang="nl-NL" sz="3200" dirty="0">
                <a:solidFill>
                  <a:schemeClr val="bg1"/>
                </a:solidFill>
              </a:rPr>
              <a:t>“Een Associate degree afgestudeerde staat met zijn voeten in de praktijk, bewaart met zijn hoofd het overzicht, verbindt mensen en middelen en koppelt daarmee denken aan doen”</a:t>
            </a:r>
          </a:p>
          <a:p>
            <a:pPr marL="0" indent="0">
              <a:lnSpc>
                <a:spcPct val="100000"/>
              </a:lnSpc>
              <a:spcBef>
                <a:spcPts val="0"/>
              </a:spcBef>
              <a:buNone/>
            </a:pPr>
            <a:endParaRPr lang="nl-NL" dirty="0">
              <a:ea typeface="+mn-lt"/>
              <a:cs typeface="+mn-lt"/>
            </a:endParaRPr>
          </a:p>
        </p:txBody>
      </p:sp>
      <p:graphicFrame>
        <p:nvGraphicFramePr>
          <p:cNvPr id="5" name="Diagram 4">
            <a:extLst>
              <a:ext uri="{FF2B5EF4-FFF2-40B4-BE49-F238E27FC236}">
                <a16:creationId xmlns:a16="http://schemas.microsoft.com/office/drawing/2014/main" id="{7A416C32-E96E-3374-A152-4B1C5F1B5E52}"/>
              </a:ext>
            </a:extLst>
          </p:cNvPr>
          <p:cNvGraphicFramePr/>
          <p:nvPr/>
        </p:nvGraphicFramePr>
        <p:xfrm>
          <a:off x="1809821" y="3538559"/>
          <a:ext cx="4011971" cy="2827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5E59FFB-42A9-4559-59A3-B1BE6A4EFCCF}"/>
              </a:ext>
            </a:extLst>
          </p:cNvPr>
          <p:cNvPicPr>
            <a:picLocks noChangeAspect="1"/>
          </p:cNvPicPr>
          <p:nvPr/>
        </p:nvPicPr>
        <p:blipFill>
          <a:blip r:embed="rId8"/>
          <a:stretch>
            <a:fillRect/>
          </a:stretch>
        </p:blipFill>
        <p:spPr>
          <a:xfrm>
            <a:off x="7472751" y="0"/>
            <a:ext cx="6877050" cy="6939280"/>
          </a:xfrm>
          <a:prstGeom prst="rect">
            <a:avLst/>
          </a:prstGeom>
        </p:spPr>
      </p:pic>
      <p:pic>
        <p:nvPicPr>
          <p:cNvPr id="3" name="Afbeelding 2">
            <a:extLst>
              <a:ext uri="{FF2B5EF4-FFF2-40B4-BE49-F238E27FC236}">
                <a16:creationId xmlns:a16="http://schemas.microsoft.com/office/drawing/2014/main" id="{DA331A6C-3209-7B76-A7AE-EDA2C30780EA}"/>
              </a:ext>
            </a:extLst>
          </p:cNvPr>
          <p:cNvPicPr>
            <a:picLocks noChangeAspect="1"/>
          </p:cNvPicPr>
          <p:nvPr/>
        </p:nvPicPr>
        <p:blipFill rotWithShape="1">
          <a:blip r:embed="rId9"/>
          <a:srcRect l="12666" t="39384" r="64333" b="43763"/>
          <a:stretch/>
        </p:blipFill>
        <p:spPr>
          <a:xfrm>
            <a:off x="9150987" y="5865925"/>
            <a:ext cx="2827653" cy="788875"/>
          </a:xfrm>
          <a:prstGeom prst="rect">
            <a:avLst/>
          </a:prstGeom>
        </p:spPr>
      </p:pic>
    </p:spTree>
    <p:extLst>
      <p:ext uri="{BB962C8B-B14F-4D97-AF65-F5344CB8AC3E}">
        <p14:creationId xmlns:p14="http://schemas.microsoft.com/office/powerpoint/2010/main" val="198004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TotalTime>
  <Words>1488</Words>
  <Application>Microsoft Office PowerPoint</Application>
  <PresentationFormat>Breedbeeld</PresentationFormat>
  <Paragraphs>191</Paragraphs>
  <Slides>18</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18</vt:i4>
      </vt:variant>
    </vt:vector>
  </HeadingPairs>
  <TitlesOfParts>
    <vt:vector size="25" baseType="lpstr">
      <vt:lpstr>Arial</vt:lpstr>
      <vt:lpstr>Arial</vt:lpstr>
      <vt:lpstr>Calibri</vt:lpstr>
      <vt:lpstr>Calibri Light</vt:lpstr>
      <vt:lpstr>Neue Helvetica W02</vt:lpstr>
      <vt:lpstr>Wingdings</vt:lpstr>
      <vt:lpstr>Office Theme</vt:lpstr>
      <vt:lpstr>PowerPoint-presentatie</vt:lpstr>
      <vt:lpstr>Even voorstellen</vt:lpstr>
      <vt:lpstr>Waar gaan we het over hebben?</vt:lpstr>
      <vt:lpstr>HBO: Ad,  Ba, Ma, PD</vt:lpstr>
      <vt:lpstr>HBO: Ad,  Ba, Ma, PD</vt:lpstr>
      <vt:lpstr>Associate degree</vt:lpstr>
      <vt:lpstr>De niveaus</vt:lpstr>
      <vt:lpstr>Associate degree</vt:lpstr>
      <vt:lpstr>Unieke meerwaarde</vt:lpstr>
      <vt:lpstr>Werken?  Doorstuderen?   Werken en studeren combineren?</vt:lpstr>
      <vt:lpstr>De vormen</vt:lpstr>
      <vt:lpstr>Deeltijd en duaal</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mbo naar hbo</dc:title>
  <dc:creator>Helmantel S, Saskia</dc:creator>
  <cp:lastModifiedBy>Beer EPW de, Erwin</cp:lastModifiedBy>
  <cp:revision>7</cp:revision>
  <dcterms:created xsi:type="dcterms:W3CDTF">2023-01-12T08:19:51Z</dcterms:created>
  <dcterms:modified xsi:type="dcterms:W3CDTF">2023-11-02T08:43:48Z</dcterms:modified>
</cp:coreProperties>
</file>